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4.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5.xml" ContentType="application/vnd.openxmlformats-officedocument.theme+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71" r:id="rId7"/>
    <p:sldMasterId id="2147484396" r:id="rId8"/>
    <p:sldMasterId id="2147484421" r:id="rId9"/>
  </p:sldMasterIdLst>
  <p:notesMasterIdLst>
    <p:notesMasterId r:id="rId66"/>
  </p:notesMasterIdLst>
  <p:handoutMasterIdLst>
    <p:handoutMasterId r:id="rId67"/>
  </p:handoutMasterIdLst>
  <p:sldIdLst>
    <p:sldId id="273" r:id="rId10"/>
    <p:sldId id="286" r:id="rId11"/>
    <p:sldId id="302" r:id="rId12"/>
    <p:sldId id="287" r:id="rId13"/>
    <p:sldId id="294" r:id="rId14"/>
    <p:sldId id="288" r:id="rId15"/>
    <p:sldId id="256" r:id="rId16"/>
    <p:sldId id="290" r:id="rId17"/>
    <p:sldId id="293" r:id="rId18"/>
    <p:sldId id="292" r:id="rId19"/>
    <p:sldId id="313" r:id="rId20"/>
    <p:sldId id="312" r:id="rId21"/>
    <p:sldId id="300" r:id="rId22"/>
    <p:sldId id="345" r:id="rId23"/>
    <p:sldId id="341" r:id="rId24"/>
    <p:sldId id="350" r:id="rId25"/>
    <p:sldId id="354" r:id="rId26"/>
    <p:sldId id="351" r:id="rId27"/>
    <p:sldId id="352" r:id="rId28"/>
    <p:sldId id="342" r:id="rId29"/>
    <p:sldId id="296" r:id="rId30"/>
    <p:sldId id="308" r:id="rId31"/>
    <p:sldId id="309" r:id="rId32"/>
    <p:sldId id="297" r:id="rId33"/>
    <p:sldId id="299" r:id="rId34"/>
    <p:sldId id="303" r:id="rId35"/>
    <p:sldId id="314" r:id="rId36"/>
    <p:sldId id="311" r:id="rId37"/>
    <p:sldId id="355" r:id="rId38"/>
    <p:sldId id="316" r:id="rId39"/>
    <p:sldId id="346" r:id="rId40"/>
    <p:sldId id="347" r:id="rId41"/>
    <p:sldId id="349" r:id="rId42"/>
    <p:sldId id="320" r:id="rId43"/>
    <p:sldId id="319" r:id="rId44"/>
    <p:sldId id="317" r:id="rId45"/>
    <p:sldId id="318" r:id="rId46"/>
    <p:sldId id="321" r:id="rId47"/>
    <p:sldId id="323" r:id="rId48"/>
    <p:sldId id="322" r:id="rId49"/>
    <p:sldId id="315" r:id="rId50"/>
    <p:sldId id="325" r:id="rId51"/>
    <p:sldId id="326" r:id="rId52"/>
    <p:sldId id="324" r:id="rId53"/>
    <p:sldId id="327" r:id="rId54"/>
    <p:sldId id="306" r:id="rId55"/>
    <p:sldId id="307" r:id="rId56"/>
    <p:sldId id="336" r:id="rId57"/>
    <p:sldId id="329" r:id="rId58"/>
    <p:sldId id="330" r:id="rId59"/>
    <p:sldId id="331" r:id="rId60"/>
    <p:sldId id="332" r:id="rId61"/>
    <p:sldId id="333" r:id="rId62"/>
    <p:sldId id="353" r:id="rId63"/>
    <p:sldId id="356" r:id="rId64"/>
    <p:sldId id="344" r:id="rId6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99"/>
    <a:srgbClr val="0078D7"/>
    <a:srgbClr val="62ACE6"/>
    <a:srgbClr val="FF0000"/>
    <a:srgbClr val="DE2E58"/>
    <a:srgbClr val="FFFFFF"/>
    <a:srgbClr val="505050"/>
    <a:srgbClr val="107C10"/>
    <a:srgbClr val="000000"/>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3001" autoAdjust="0"/>
  </p:normalViewPr>
  <p:slideViewPr>
    <p:cSldViewPr>
      <p:cViewPr varScale="1">
        <p:scale>
          <a:sx n="95" d="100"/>
          <a:sy n="95" d="100"/>
        </p:scale>
        <p:origin x="33" y="441"/>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100" d="100"/>
        <a:sy n="100" d="100"/>
      </p:scale>
      <p:origin x="0" y="0"/>
    </p:cViewPr>
  </p:sorterViewPr>
  <p:notesViewPr>
    <p:cSldViewPr showGuides="1">
      <p:cViewPr>
        <p:scale>
          <a:sx n="100" d="100"/>
          <a:sy n="100"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slide" Target="slides/slide46.xml"/><Relationship Id="rId63" Type="http://schemas.openxmlformats.org/officeDocument/2006/relationships/slide" Target="slides/slide54.xml"/><Relationship Id="rId68" Type="http://schemas.openxmlformats.org/officeDocument/2006/relationships/commentAuthors" Target="commentAuthors.xml"/><Relationship Id="rId7" Type="http://schemas.openxmlformats.org/officeDocument/2006/relationships/slideMaster" Target="slideMasters/slideMaster4.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slide" Target="slides/slide44.xml"/><Relationship Id="rId58" Type="http://schemas.openxmlformats.org/officeDocument/2006/relationships/slide" Target="slides/slide49.xml"/><Relationship Id="rId66"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61" Type="http://schemas.openxmlformats.org/officeDocument/2006/relationships/slide" Target="slides/slide52.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slide" Target="slides/slide55.xml"/><Relationship Id="rId69"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slide" Target="slides/slide42.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handoutMaster" Target="handoutMasters/handoutMaster1.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10/7/2016 10:49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27.jpeg>
</file>

<file path=ppt/media/image28.jpg>
</file>

<file path=ppt/media/image29.jpg>
</file>

<file path=ppt/media/image3.png>
</file>

<file path=ppt/media/image30.jp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jpg>
</file>

<file path=ppt/media/image57.png>
</file>

<file path=ppt/media/image58.png>
</file>

<file path=ppt/media/image59.png>
</file>

<file path=ppt/media/image6.png>
</file>

<file path=ppt/media/image60.png>
</file>

<file path=ppt/media/image61.png>
</file>

<file path=ppt/media/image62.png>
</file>

<file path=ppt/media/image63.jpg>
</file>

<file path=ppt/media/image64.jpe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10/7/2016 10:49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7FDC34-8999-4F03-9BBF-148B55824EBD}"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7158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7FDC34-8999-4F03-9BBF-148B55824EBD}"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3901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7497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10/7/2016 10:49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855126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10/7/2016 10:49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27248949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jpg"/><Relationship Id="rId1" Type="http://schemas.openxmlformats.org/officeDocument/2006/relationships/slideMaster" Target="../slideMasters/slideMaster6.xml"/><Relationship Id="rId4" Type="http://schemas.openxmlformats.org/officeDocument/2006/relationships/image" Target="../media/image23.png"/></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3.xml"/><Relationship Id="rId5" Type="http://schemas.openxmlformats.org/officeDocument/2006/relationships/image" Target="../media/image9.png"/><Relationship Id="rId4" Type="http://schemas.microsoft.com/office/2007/relationships/hdphoto" Target="../media/hdphoto1.wdp"/></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12434704" cy="6994521"/>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1" y="479426"/>
            <a:ext cx="2101977" cy="401542"/>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262807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7" y="-634"/>
            <a:ext cx="12435840" cy="6995160"/>
          </a:xfrm>
          <a:prstGeom prst="rect">
            <a:avLst/>
          </a:prstGeom>
        </p:spPr>
      </p:pic>
      <p:sp>
        <p:nvSpPr>
          <p:cNvPr id="2" name="Rectangle 1"/>
          <p:cNvSpPr/>
          <p:nvPr userDrawn="1"/>
        </p:nvSpPr>
        <p:spPr bwMode="auto">
          <a:xfrm>
            <a:off x="5757798" y="2145700"/>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50" y="3974481"/>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3" y="6344796"/>
            <a:ext cx="1686559" cy="363258"/>
          </a:xfrm>
          <a:prstGeom prst="rect">
            <a:avLst/>
          </a:prstGeom>
        </p:spPr>
      </p:pic>
    </p:spTree>
    <p:extLst>
      <p:ext uri="{BB962C8B-B14F-4D97-AF65-F5344CB8AC3E}">
        <p14:creationId xmlns:p14="http://schemas.microsoft.com/office/powerpoint/2010/main" val="80051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8" y="6164263"/>
            <a:ext cx="1686559" cy="363258"/>
          </a:xfrm>
          <a:prstGeom prst="rect">
            <a:avLst/>
          </a:prstGeom>
        </p:spPr>
      </p:pic>
    </p:spTree>
    <p:extLst>
      <p:ext uri="{BB962C8B-B14F-4D97-AF65-F5344CB8AC3E}">
        <p14:creationId xmlns:p14="http://schemas.microsoft.com/office/powerpoint/2010/main" val="226581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7"/>
          </a:xfrm>
          <a:noFill/>
        </p:spPr>
        <p:txBody>
          <a:bodyPr lIns="146304" tIns="91440" rIns="146304" bIns="91440" anchor="t" anchorCtr="0"/>
          <a:lstStyle>
            <a:lvl1pPr>
              <a:defRPr sz="5400" spc="-101"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955788"/>
            <a:ext cx="7315137" cy="1828008"/>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0" y="6149341"/>
            <a:ext cx="1707456" cy="365760"/>
          </a:xfrm>
          <a:prstGeom prst="rect">
            <a:avLst/>
          </a:prstGeom>
        </p:spPr>
      </p:pic>
      <p:sp>
        <p:nvSpPr>
          <p:cNvPr id="8" name="Rectangle 7"/>
          <p:cNvSpPr/>
          <p:nvPr userDrawn="1"/>
        </p:nvSpPr>
        <p:spPr bwMode="auto">
          <a:xfrm>
            <a:off x="457201" y="479426"/>
            <a:ext cx="2101977" cy="401542"/>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5061961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0"/>
            <a:ext cx="11887200" cy="2091819"/>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74" indent="0">
              <a:buNone/>
              <a:defRPr/>
            </a:lvl3pPr>
            <a:lvl4pPr marL="457147" indent="0">
              <a:buNone/>
              <a:defRPr/>
            </a:lvl4pPr>
            <a:lvl5pPr marL="685722"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341202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04201"/>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10260020"/>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8218152"/>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39545492"/>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57093842"/>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sz="7198" spc="-101"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3954463"/>
            <a:ext cx="10058400" cy="799866"/>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6967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lang="en-US" sz="7198" b="0" kern="1200" cap="none" spc="-101"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911370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03479855"/>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63526004"/>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93552445"/>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3329830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7"/>
            <a:ext cx="5486399" cy="2079088"/>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6" y="1"/>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968359224"/>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1128526"/>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512206"/>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5806972"/>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02665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3" tIns="46633" rIns="46633" bIns="46633"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41" y="1221158"/>
            <a:ext cx="11887198" cy="206252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4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6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7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1007620"/>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263"/>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marL="0" marR="0" lvl="0" indent="0" algn="l" defTabSz="932182" rtl="0" eaLnBrk="0" fontAlgn="auto" latinLnBrk="0" hangingPunct="0">
              <a:lnSpc>
                <a:spcPct val="100000"/>
              </a:lnSpc>
              <a:spcBef>
                <a:spcPts val="0"/>
              </a:spcBef>
              <a:spcAft>
                <a:spcPts val="0"/>
              </a:spcAft>
              <a:buClrTx/>
              <a:buSzTx/>
              <a:buFontTx/>
              <a:buNone/>
              <a:tabLst/>
              <a:defRPr/>
            </a:pPr>
            <a:r>
              <a:rPr kumimoji="0" lang="en-US" sz="70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1" y="3145042"/>
            <a:ext cx="3288506" cy="704445"/>
          </a:xfrm>
          <a:prstGeom prst="rect">
            <a:avLst/>
          </a:prstGeom>
        </p:spPr>
      </p:pic>
    </p:spTree>
    <p:extLst>
      <p:ext uri="{BB962C8B-B14F-4D97-AF65-F5344CB8AC3E}">
        <p14:creationId xmlns:p14="http://schemas.microsoft.com/office/powerpoint/2010/main" val="4078227525"/>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510095"/>
          </a:xfrm>
          <a:prstGeom prst="rect">
            <a:avLst/>
          </a:prstGeom>
        </p:spPr>
        <p:txBody>
          <a:bodyPr/>
          <a:lstStyle>
            <a:lvl1pPr marL="290480" indent="-290480">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35" indent="-28095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913" indent="-29048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88" indent="-22857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61" indent="-22857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5640308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133670"/>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pic>
        <p:nvPicPr>
          <p:cNvPr id="7" name="Picture 6"/>
          <p:cNvPicPr>
            <a:picLocks noChangeAspect="1"/>
          </p:cNvPicPr>
          <p:nvPr userDrawn="1"/>
        </p:nvPicPr>
        <p:blipFill>
          <a:blip r:embed="rId4"/>
          <a:stretch>
            <a:fillRect/>
          </a:stretch>
        </p:blipFill>
        <p:spPr>
          <a:xfrm>
            <a:off x="4828910" y="493939"/>
            <a:ext cx="7135291" cy="1325880"/>
          </a:xfrm>
          <a:prstGeom prst="rect">
            <a:avLst/>
          </a:prstGeom>
        </p:spPr>
      </p:pic>
    </p:spTree>
    <p:extLst>
      <p:ext uri="{BB962C8B-B14F-4D97-AF65-F5344CB8AC3E}">
        <p14:creationId xmlns:p14="http://schemas.microsoft.com/office/powerpoint/2010/main" val="1217291317"/>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Ref idx="1001">
        <a:schemeClr val="bg2"/>
      </p:bgRef>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551231"/>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713939"/>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8481738" y="294304"/>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274703" y="6026443"/>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6" name="Picture 15"/>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206265822"/>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950"/>
                                        <p:tgtEl>
                                          <p:spTgt spid="1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1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1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2.42851E-6 L -3.02783E-6 2.42851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tmplLst>
          <p:tmpl>
            <p:tnLst>
              <p:par>
                <p:cTn presetID="63" presetClass="path" presetSubtype="0" decel="100000" fill="hold" nodeType="withEffect">
                  <p:stCondLst>
                    <p:cond delay="700"/>
                  </p:stCondLst>
                  <p:childTnLst>
                    <p:animMotion origin="layout" path="M -0.01455 2.13345E-6 L 1.62369E-6 2.13345E-6 " pathEditMode="relative" rAng="0" ptsTypes="AA">
                      <p:cBhvr>
                        <p:cTn dur="950" fill="hold"/>
                        <p:tgtEl>
                          <p:spTgt spid="17"/>
                        </p:tgtEl>
                        <p:attrNameLst>
                          <p:attrName>ppt_x</p:attrName>
                          <p:attrName>ppt_y</p:attrName>
                        </p:attrNameLst>
                      </p:cBhvr>
                      <p:rCtr x="728" y="0"/>
                    </p:animMotion>
                  </p:childTnLst>
                </p:cTn>
              </p:par>
            </p:tnLst>
          </p:tmpl>
        </p:tmplLst>
      </p:bldP>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tmplLst>
          <p:tmpl>
            <p:tnLst>
              <p:par>
                <p:cTn presetID="63" presetClass="path" presetSubtype="0" decel="100000" fill="hold" nodeType="withEffect">
                  <p:stCondLst>
                    <p:cond delay="700"/>
                  </p:stCondLst>
                  <p:childTnLst>
                    <p:animMotion origin="layout" path="M -0.01455 -2.09714E-6 L -4.54174E-6 -2.09714E-6 " pathEditMode="relative" rAng="0" ptsTypes="AA">
                      <p:cBhvr>
                        <p:cTn dur="950" fill="hold"/>
                        <p:tgtEl>
                          <p:spTgt spid="15"/>
                        </p:tgtEl>
                        <p:attrNameLst>
                          <p:attrName>ppt_x</p:attrName>
                          <p:attrName>ppt_y</p:attrName>
                        </p:attrNameLst>
                      </p:cBhvr>
                      <p:rCtr x="728" y="0"/>
                    </p:animMotion>
                  </p:childTnLst>
                </p:cTn>
              </p:par>
            </p:tnLst>
          </p:tmpl>
        </p:tmplLst>
      </p:bldP>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Slide - STATIC">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505774"/>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668482"/>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8504082" y="285943"/>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280051" y="6045467"/>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852071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038273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361846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002780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969051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74549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4249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475625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811679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40628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4240492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1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4868863"/>
            <a:ext cx="7315198"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3164156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4571278"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26538557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409216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62191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5253088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7936170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259077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9428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6330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8687813"/>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81935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73823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93504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58739272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48182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426344" y="6182441"/>
            <a:ext cx="1552931" cy="33266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280" y="493940"/>
            <a:ext cx="7141464" cy="1323471"/>
          </a:xfrm>
          <a:prstGeom prst="rect">
            <a:avLst/>
          </a:prstGeom>
        </p:spPr>
      </p:pic>
    </p:spTree>
    <p:extLst>
      <p:ext uri="{BB962C8B-B14F-4D97-AF65-F5344CB8AC3E}">
        <p14:creationId xmlns:p14="http://schemas.microsoft.com/office/powerpoint/2010/main" val="2436503793"/>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3344791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54914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23745756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7757448" y="304193"/>
            <a:ext cx="4409440" cy="6400800"/>
          </a:xfrm>
          <a:prstGeom prst="rect">
            <a:avLst/>
          </a:prstGeom>
        </p:spPr>
      </p:pic>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28820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299155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194481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0178136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521044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60192672"/>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4017916"/>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5505314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7252325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460387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767643643"/>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35998625"/>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Tree>
    <p:extLst>
      <p:ext uri="{BB962C8B-B14F-4D97-AF65-F5344CB8AC3E}">
        <p14:creationId xmlns:p14="http://schemas.microsoft.com/office/powerpoint/2010/main" val="1745845324"/>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dirty="0"/>
              <a:t>Author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6759706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dirty="0"/>
              <a:t>Author’s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28985026"/>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5431675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618882972"/>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190049953"/>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1380324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Accent Color 2">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5517887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525148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3"/>
            <a:ext cx="11887199" cy="2131353"/>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1251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38192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364CA8E3-6DD6-437B-B416-96A93C4183D3}" type="datetimeFigureOut">
              <a:rPr lang="en-US" smtClean="0"/>
              <a:t>10/7/2016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CEB8-3C41-4657-8172-EC2CB67BD354}" type="slidenum">
              <a:rPr lang="en-US" smtClean="0"/>
              <a:t>‹#›</a:t>
            </a:fld>
            <a:endParaRPr lang="en-US"/>
          </a:p>
        </p:txBody>
      </p:sp>
    </p:spTree>
    <p:extLst>
      <p:ext uri="{BB962C8B-B14F-4D97-AF65-F5344CB8AC3E}">
        <p14:creationId xmlns:p14="http://schemas.microsoft.com/office/powerpoint/2010/main" val="80763432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60312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6"/>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93939">
                      <a:srgbClr val="525252"/>
                    </a:gs>
                    <a:gs pos="80808">
                      <a:srgbClr val="525252"/>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93939">
                      <a:srgbClr val="525252"/>
                    </a:gs>
                    <a:gs pos="80808">
                      <a:srgbClr val="525252"/>
                    </a:gs>
                  </a:gsLst>
                  <a:lin ang="5400000" scaled="1"/>
                </a:gradFill>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14881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6" y="-635"/>
            <a:ext cx="12435840" cy="6995160"/>
          </a:xfrm>
          <a:prstGeom prst="rect">
            <a:avLst/>
          </a:prstGeom>
        </p:spPr>
      </p:pic>
      <p:sp>
        <p:nvSpPr>
          <p:cNvPr id="4" name="Rectangle 3"/>
          <p:cNvSpPr/>
          <p:nvPr userDrawn="1"/>
        </p:nvSpPr>
        <p:spPr bwMode="auto">
          <a:xfrm>
            <a:off x="1" y="1"/>
            <a:ext cx="12436476" cy="6994526"/>
          </a:xfrm>
          <a:prstGeom prst="rect">
            <a:avLst/>
          </a:prstGeom>
          <a:gradFill flip="none" rotWithShape="1">
            <a:gsLst>
              <a:gs pos="0">
                <a:srgbClr val="000000"/>
              </a:gs>
              <a:gs pos="40000">
                <a:srgbClr val="000000">
                  <a:alpha val="0"/>
                </a:srgbClr>
              </a:gs>
            </a:gsLst>
            <a:lin ang="14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5757797" y="2145700"/>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80"/>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1" y="6344796"/>
            <a:ext cx="1686560" cy="363259"/>
          </a:xfrm>
          <a:prstGeom prst="rect">
            <a:avLst/>
          </a:prstGeom>
        </p:spPr>
      </p:pic>
    </p:spTree>
    <p:extLst>
      <p:ext uri="{BB962C8B-B14F-4D97-AF65-F5344CB8AC3E}">
        <p14:creationId xmlns:p14="http://schemas.microsoft.com/office/powerpoint/2010/main" val="79028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7" y="6164263"/>
            <a:ext cx="1686560" cy="363259"/>
          </a:xfrm>
          <a:prstGeom prst="rect">
            <a:avLst/>
          </a:prstGeom>
        </p:spPr>
      </p:pic>
    </p:spTree>
    <p:extLst>
      <p:ext uri="{BB962C8B-B14F-4D97-AF65-F5344CB8AC3E}">
        <p14:creationId xmlns:p14="http://schemas.microsoft.com/office/powerpoint/2010/main" val="4148872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1" y="6149341"/>
            <a:ext cx="1707455" cy="365760"/>
          </a:xfrm>
          <a:prstGeom prst="rect">
            <a:avLst/>
          </a:prstGeom>
        </p:spPr>
      </p:pic>
      <p:sp>
        <p:nvSpPr>
          <p:cNvPr id="8" name="Rectangle 7"/>
          <p:cNvSpPr/>
          <p:nvPr userDrawn="1"/>
        </p:nvSpPr>
        <p:spPr bwMode="auto">
          <a:xfrm>
            <a:off x="457200" y="479426"/>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51515">
                      <a:srgbClr val="FFFFFF"/>
                    </a:gs>
                    <a:gs pos="43000">
                      <a:srgbClr val="FFFFFF"/>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51515">
                      <a:srgbClr val="FFFFFF"/>
                    </a:gs>
                    <a:gs pos="43000">
                      <a:srgbClr val="FFFFFF"/>
                    </a:gs>
                  </a:gsLst>
                  <a:lin ang="5400000" scaled="1"/>
                </a:gradFill>
                <a:ea typeface="Segoe UI" pitchFamily="34" charset="0"/>
                <a:cs typeface="Segoe UI" pitchFamily="34" charset="0"/>
              </a:rPr>
              <a:t>Update on slide master</a:t>
            </a:r>
          </a:p>
        </p:txBody>
      </p:sp>
    </p:spTree>
    <p:extLst>
      <p:ext uri="{BB962C8B-B14F-4D97-AF65-F5344CB8AC3E}">
        <p14:creationId xmlns:p14="http://schemas.microsoft.com/office/powerpoint/2010/main" val="40609768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688771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7094205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44658377"/>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81486505"/>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1559887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3601893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975236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52222"/>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4001561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1818415"/>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0980129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3623345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8829199"/>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016352"/>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684952"/>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897022"/>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9335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526931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rgbClr val="FFFFFF"/>
                    </a:gs>
                    <a:gs pos="100000">
                      <a:srgbClr val="FFFFFF"/>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174697005"/>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06972196"/>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4145926186"/>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theme" Target="../theme/theme2.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6.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theme" Target="../theme/theme4.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image" Target="../media/image6.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26" Type="http://schemas.openxmlformats.org/officeDocument/2006/relationships/image" Target="../media/image6.png"/><Relationship Id="rId3" Type="http://schemas.openxmlformats.org/officeDocument/2006/relationships/slideLayout" Target="../slideLayouts/slideLayout102.xml"/><Relationship Id="rId21" Type="http://schemas.openxmlformats.org/officeDocument/2006/relationships/slideLayout" Target="../slideLayouts/slideLayout120.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5" Type="http://schemas.openxmlformats.org/officeDocument/2006/relationships/theme" Target="../theme/theme5.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0" Type="http://schemas.openxmlformats.org/officeDocument/2006/relationships/slideLayout" Target="../slideLayouts/slideLayout119.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24" Type="http://schemas.openxmlformats.org/officeDocument/2006/relationships/slideLayout" Target="../slideLayouts/slideLayout123.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23" Type="http://schemas.openxmlformats.org/officeDocument/2006/relationships/slideLayout" Target="../slideLayouts/slideLayout122.xml"/><Relationship Id="rId10" Type="http://schemas.openxmlformats.org/officeDocument/2006/relationships/slideLayout" Target="../slideLayouts/slideLayout109.xml"/><Relationship Id="rId19" Type="http://schemas.openxmlformats.org/officeDocument/2006/relationships/slideLayout" Target="../slideLayouts/slideLayout118.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 Id="rId22" Type="http://schemas.openxmlformats.org/officeDocument/2006/relationships/slideLayout" Target="../slideLayouts/slideLayout12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1.xml"/><Relationship Id="rId13" Type="http://schemas.openxmlformats.org/officeDocument/2006/relationships/slideLayout" Target="../slideLayouts/slideLayout136.xml"/><Relationship Id="rId18" Type="http://schemas.openxmlformats.org/officeDocument/2006/relationships/slideLayout" Target="../slideLayouts/slideLayout141.xml"/><Relationship Id="rId26" Type="http://schemas.openxmlformats.org/officeDocument/2006/relationships/slideLayout" Target="../slideLayouts/slideLayout149.xml"/><Relationship Id="rId3" Type="http://schemas.openxmlformats.org/officeDocument/2006/relationships/slideLayout" Target="../slideLayouts/slideLayout126.xml"/><Relationship Id="rId21" Type="http://schemas.openxmlformats.org/officeDocument/2006/relationships/slideLayout" Target="../slideLayouts/slideLayout144.xml"/><Relationship Id="rId7" Type="http://schemas.openxmlformats.org/officeDocument/2006/relationships/slideLayout" Target="../slideLayouts/slideLayout130.xml"/><Relationship Id="rId12" Type="http://schemas.openxmlformats.org/officeDocument/2006/relationships/slideLayout" Target="../slideLayouts/slideLayout135.xml"/><Relationship Id="rId17" Type="http://schemas.openxmlformats.org/officeDocument/2006/relationships/slideLayout" Target="../slideLayouts/slideLayout140.xml"/><Relationship Id="rId25" Type="http://schemas.openxmlformats.org/officeDocument/2006/relationships/slideLayout" Target="../slideLayouts/slideLayout148.xml"/><Relationship Id="rId2" Type="http://schemas.openxmlformats.org/officeDocument/2006/relationships/slideLayout" Target="../slideLayouts/slideLayout125.xml"/><Relationship Id="rId16" Type="http://schemas.openxmlformats.org/officeDocument/2006/relationships/slideLayout" Target="../slideLayouts/slideLayout139.xml"/><Relationship Id="rId20" Type="http://schemas.openxmlformats.org/officeDocument/2006/relationships/slideLayout" Target="../slideLayouts/slideLayout143.xml"/><Relationship Id="rId1" Type="http://schemas.openxmlformats.org/officeDocument/2006/relationships/slideLayout" Target="../slideLayouts/slideLayout124.xml"/><Relationship Id="rId6" Type="http://schemas.openxmlformats.org/officeDocument/2006/relationships/slideLayout" Target="../slideLayouts/slideLayout129.xml"/><Relationship Id="rId11" Type="http://schemas.openxmlformats.org/officeDocument/2006/relationships/slideLayout" Target="../slideLayouts/slideLayout134.xml"/><Relationship Id="rId24" Type="http://schemas.openxmlformats.org/officeDocument/2006/relationships/slideLayout" Target="../slideLayouts/slideLayout147.xml"/><Relationship Id="rId5" Type="http://schemas.openxmlformats.org/officeDocument/2006/relationships/slideLayout" Target="../slideLayouts/slideLayout128.xml"/><Relationship Id="rId15" Type="http://schemas.openxmlformats.org/officeDocument/2006/relationships/slideLayout" Target="../slideLayouts/slideLayout138.xml"/><Relationship Id="rId23" Type="http://schemas.openxmlformats.org/officeDocument/2006/relationships/slideLayout" Target="../slideLayouts/slideLayout146.xml"/><Relationship Id="rId10" Type="http://schemas.openxmlformats.org/officeDocument/2006/relationships/slideLayout" Target="../slideLayouts/slideLayout133.xml"/><Relationship Id="rId19" Type="http://schemas.openxmlformats.org/officeDocument/2006/relationships/slideLayout" Target="../slideLayouts/slideLayout142.xml"/><Relationship Id="rId4" Type="http://schemas.openxmlformats.org/officeDocument/2006/relationships/slideLayout" Target="../slideLayouts/slideLayout127.xml"/><Relationship Id="rId9" Type="http://schemas.openxmlformats.org/officeDocument/2006/relationships/slideLayout" Target="../slideLayouts/slideLayout132.xml"/><Relationship Id="rId14" Type="http://schemas.openxmlformats.org/officeDocument/2006/relationships/slideLayout" Target="../slideLayouts/slideLayout137.xml"/><Relationship Id="rId22" Type="http://schemas.openxmlformats.org/officeDocument/2006/relationships/slideLayout" Target="../slideLayouts/slideLayout145.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 id="2147484448" r:id="rId24"/>
    <p:sldLayoutId id="2147484450"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31"/>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709384215"/>
      </p:ext>
    </p:extLst>
  </p:cSld>
  <p:clrMap bg1="dk1" tx1="lt1" bg2="dk2" tx2="lt2" accent1="accent1" accent2="accent2" accent3="accent3" accent4="accent4" accent5="accent5" accent6="accent6" hlink="hlink" folHlink="folHlink"/>
  <p:sldLayoutIdLst>
    <p:sldLayoutId id="2147484342" r:id="rId1"/>
    <p:sldLayoutId id="2147484343" r:id="rId2"/>
    <p:sldLayoutId id="2147484344" r:id="rId3"/>
    <p:sldLayoutId id="2147484345" r:id="rId4"/>
    <p:sldLayoutId id="2147484346" r:id="rId5"/>
    <p:sldLayoutId id="2147484347" r:id="rId6"/>
    <p:sldLayoutId id="2147484348" r:id="rId7"/>
    <p:sldLayoutId id="2147484349" r:id="rId8"/>
    <p:sldLayoutId id="2147484350" r:id="rId9"/>
    <p:sldLayoutId id="2147484351" r:id="rId10"/>
    <p:sldLayoutId id="2147484352" r:id="rId11"/>
    <p:sldLayoutId id="2147484353" r:id="rId12"/>
    <p:sldLayoutId id="2147484354" r:id="rId13"/>
    <p:sldLayoutId id="2147484355" r:id="rId14"/>
    <p:sldLayoutId id="2147484356" r:id="rId15"/>
    <p:sldLayoutId id="2147484357" r:id="rId16"/>
    <p:sldLayoutId id="2147484358" r:id="rId17"/>
    <p:sldLayoutId id="2147484359" r:id="rId18"/>
    <p:sldLayoutId id="2147484360" r:id="rId19"/>
    <p:sldLayoutId id="2147484361" r:id="rId20"/>
    <p:sldLayoutId id="2147484362" r:id="rId21"/>
    <p:sldLayoutId id="2147484363" r:id="rId22"/>
    <p:sldLayoutId id="2147484364" r:id="rId23"/>
    <p:sldLayoutId id="2147484365" r:id="rId24"/>
    <p:sldLayoutId id="2147484366" r:id="rId25"/>
    <p:sldLayoutId id="2147484367" r:id="rId26"/>
    <p:sldLayoutId id="2147484368" r:id="rId27"/>
    <p:sldLayoutId id="2147484369" r:id="rId28"/>
    <p:sldLayoutId id="2147484370" r:id="rId29"/>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7"/>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514255168"/>
      </p:ext>
    </p:extLst>
  </p:cSld>
  <p:clrMap bg1="dk1" tx1="lt1" bg2="dk2" tx2="lt2" accent1="accent1" accent2="accent2" accent3="accent3" accent4="accent4" accent5="accent5" accent6="accent6" hlink="hlink" folHlink="folHlink"/>
  <p:sldLayoutIdLst>
    <p:sldLayoutId id="2147484372" r:id="rId1"/>
    <p:sldLayoutId id="2147484373" r:id="rId2"/>
    <p:sldLayoutId id="2147484374" r:id="rId3"/>
    <p:sldLayoutId id="2147484375" r:id="rId4"/>
    <p:sldLayoutId id="2147484376" r:id="rId5"/>
    <p:sldLayoutId id="2147484377" r:id="rId6"/>
    <p:sldLayoutId id="2147484378" r:id="rId7"/>
    <p:sldLayoutId id="2147484379" r:id="rId8"/>
    <p:sldLayoutId id="2147484380" r:id="rId9"/>
    <p:sldLayoutId id="2147484381" r:id="rId10"/>
    <p:sldLayoutId id="2147484382" r:id="rId11"/>
    <p:sldLayoutId id="2147484383" r:id="rId12"/>
    <p:sldLayoutId id="2147484384" r:id="rId13"/>
    <p:sldLayoutId id="2147484385" r:id="rId14"/>
    <p:sldLayoutId id="2147484386" r:id="rId15"/>
    <p:sldLayoutId id="2147484387" r:id="rId16"/>
    <p:sldLayoutId id="2147484388" r:id="rId17"/>
    <p:sldLayoutId id="2147484389" r:id="rId18"/>
    <p:sldLayoutId id="2147484390" r:id="rId19"/>
    <p:sldLayoutId id="2147484391" r:id="rId20"/>
    <p:sldLayoutId id="2147484392" r:id="rId21"/>
    <p:sldLayoutId id="2147484393" r:id="rId22"/>
    <p:sldLayoutId id="2147484394" r:id="rId23"/>
    <p:sldLayoutId id="2147484395" r:id="rId24"/>
    <p:sldLayoutId id="2147484449" r:id="rId25"/>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7" cy="2159483"/>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642212140"/>
      </p:ext>
    </p:extLst>
  </p:cSld>
  <p:clrMap bg1="dk1" tx1="lt1" bg2="dk2" tx2="lt2" accent1="accent1" accent2="accent2" accent3="accent3" accent4="accent4" accent5="accent5" accent6="accent6" hlink="hlink" folHlink="folHlink"/>
  <p:sldLayoutIdLst>
    <p:sldLayoutId id="2147484397" r:id="rId1"/>
    <p:sldLayoutId id="2147484398" r:id="rId2"/>
    <p:sldLayoutId id="2147484399" r:id="rId3"/>
    <p:sldLayoutId id="2147484400" r:id="rId4"/>
    <p:sldLayoutId id="2147484401" r:id="rId5"/>
    <p:sldLayoutId id="2147484402" r:id="rId6"/>
    <p:sldLayoutId id="2147484403" r:id="rId7"/>
    <p:sldLayoutId id="2147484404" r:id="rId8"/>
    <p:sldLayoutId id="2147484405" r:id="rId9"/>
    <p:sldLayoutId id="2147484406" r:id="rId10"/>
    <p:sldLayoutId id="2147484407" r:id="rId11"/>
    <p:sldLayoutId id="2147484408" r:id="rId12"/>
    <p:sldLayoutId id="2147484409" r:id="rId13"/>
    <p:sldLayoutId id="2147484410" r:id="rId14"/>
    <p:sldLayoutId id="2147484411" r:id="rId15"/>
    <p:sldLayoutId id="2147484412" r:id="rId16"/>
    <p:sldLayoutId id="2147484413" r:id="rId17"/>
    <p:sldLayoutId id="2147484414" r:id="rId18"/>
    <p:sldLayoutId id="2147484415" r:id="rId19"/>
    <p:sldLayoutId id="2147484416" r:id="rId20"/>
    <p:sldLayoutId id="2147484417" r:id="rId21"/>
    <p:sldLayoutId id="2147484418" r:id="rId22"/>
    <p:sldLayoutId id="2147484419" r:id="rId23"/>
    <p:sldLayoutId id="2147484420" r:id="rId24"/>
  </p:sldLayoutIdLst>
  <p:transition>
    <p:fade/>
  </p:transition>
  <p:txStyles>
    <p:titleStyle>
      <a:lvl1pPr algn="l" defTabSz="932634"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60" marR="0" indent="-342860" algn="l" defTabSz="932634"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132" marR="0" indent="-241273" algn="l" defTabSz="93263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009"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81"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56"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45"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63"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81"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99"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34" rtl="0" eaLnBrk="1" latinLnBrk="0" hangingPunct="1">
        <a:defRPr sz="1800" kern="1200">
          <a:solidFill>
            <a:schemeClr val="tx1"/>
          </a:solidFill>
          <a:latin typeface="+mn-lt"/>
          <a:ea typeface="+mn-ea"/>
          <a:cs typeface="+mn-cs"/>
        </a:defRPr>
      </a:lvl1pPr>
      <a:lvl2pPr marL="466318" algn="l" defTabSz="932634" rtl="0" eaLnBrk="1" latinLnBrk="0" hangingPunct="1">
        <a:defRPr sz="1800" kern="1200">
          <a:solidFill>
            <a:schemeClr val="tx1"/>
          </a:solidFill>
          <a:latin typeface="+mn-lt"/>
          <a:ea typeface="+mn-ea"/>
          <a:cs typeface="+mn-cs"/>
        </a:defRPr>
      </a:lvl2pPr>
      <a:lvl3pPr marL="932634" algn="l" defTabSz="932634" rtl="0" eaLnBrk="1" latinLnBrk="0" hangingPunct="1">
        <a:defRPr sz="1800" kern="1200">
          <a:solidFill>
            <a:schemeClr val="tx1"/>
          </a:solidFill>
          <a:latin typeface="+mn-lt"/>
          <a:ea typeface="+mn-ea"/>
          <a:cs typeface="+mn-cs"/>
        </a:defRPr>
      </a:lvl3pPr>
      <a:lvl4pPr marL="1398952" algn="l" defTabSz="932634" rtl="0" eaLnBrk="1" latinLnBrk="0" hangingPunct="1">
        <a:defRPr sz="1800" kern="1200">
          <a:solidFill>
            <a:schemeClr val="tx1"/>
          </a:solidFill>
          <a:latin typeface="+mn-lt"/>
          <a:ea typeface="+mn-ea"/>
          <a:cs typeface="+mn-cs"/>
        </a:defRPr>
      </a:lvl4pPr>
      <a:lvl5pPr marL="1865269" algn="l" defTabSz="932634" rtl="0" eaLnBrk="1" latinLnBrk="0" hangingPunct="1">
        <a:defRPr sz="1800" kern="1200">
          <a:solidFill>
            <a:schemeClr val="tx1"/>
          </a:solidFill>
          <a:latin typeface="+mn-lt"/>
          <a:ea typeface="+mn-ea"/>
          <a:cs typeface="+mn-cs"/>
        </a:defRPr>
      </a:lvl5pPr>
      <a:lvl6pPr marL="2331588" algn="l" defTabSz="932634" rtl="0" eaLnBrk="1" latinLnBrk="0" hangingPunct="1">
        <a:defRPr sz="1800" kern="1200">
          <a:solidFill>
            <a:schemeClr val="tx1"/>
          </a:solidFill>
          <a:latin typeface="+mn-lt"/>
          <a:ea typeface="+mn-ea"/>
          <a:cs typeface="+mn-cs"/>
        </a:defRPr>
      </a:lvl6pPr>
      <a:lvl7pPr marL="2797905" algn="l" defTabSz="932634" rtl="0" eaLnBrk="1" latinLnBrk="0" hangingPunct="1">
        <a:defRPr sz="1800" kern="1200">
          <a:solidFill>
            <a:schemeClr val="tx1"/>
          </a:solidFill>
          <a:latin typeface="+mn-lt"/>
          <a:ea typeface="+mn-ea"/>
          <a:cs typeface="+mn-cs"/>
        </a:defRPr>
      </a:lvl7pPr>
      <a:lvl8pPr marL="3264222" algn="l" defTabSz="932634" rtl="0" eaLnBrk="1" latinLnBrk="0" hangingPunct="1">
        <a:defRPr sz="1800" kern="1200">
          <a:solidFill>
            <a:schemeClr val="tx1"/>
          </a:solidFill>
          <a:latin typeface="+mn-lt"/>
          <a:ea typeface="+mn-ea"/>
          <a:cs typeface="+mn-cs"/>
        </a:defRPr>
      </a:lvl8pPr>
      <a:lvl9pPr marL="3730540" algn="l" defTabSz="93263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5"/>
            <a:chOff x="12618967" y="0"/>
            <a:chExt cx="952401" cy="5766965"/>
          </a:xfrm>
        </p:grpSpPr>
        <p:grpSp>
          <p:nvGrpSpPr>
            <p:cNvPr id="18" name="Group 17"/>
            <p:cNvGrpSpPr/>
            <p:nvPr userDrawn="1"/>
          </p:nvGrpSpPr>
          <p:grpSpPr>
            <a:xfrm>
              <a:off x="12618967" y="0"/>
              <a:ext cx="952401" cy="5720411"/>
              <a:chOff x="12618967" y="0"/>
              <a:chExt cx="952401" cy="5720411"/>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G:120 B:215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32472" fontAlgn="base">
                    <a:lnSpc>
                      <a:spcPct val="100000"/>
                    </a:lnSpc>
                    <a:spcBef>
                      <a:spcPct val="0"/>
                    </a:spcBef>
                    <a:spcAft>
                      <a:spcPct val="0"/>
                    </a:spcAft>
                  </a:pPr>
                  <a:r>
                    <a:rPr lang="en-US" sz="500" dirty="0">
                      <a:gradFill>
                        <a:gsLst>
                          <a:gs pos="10042">
                            <a:schemeClr val="tx1"/>
                          </a:gs>
                          <a:gs pos="39000">
                            <a:schemeClr val="tx1"/>
                          </a:gs>
                        </a:gsLst>
                        <a:lin ang="5400000" scaled="0"/>
                      </a:gradFill>
                      <a:ea typeface="Segoe UI" pitchFamily="34" charset="0"/>
                      <a:cs typeface="Segoe UI" pitchFamily="34" charset="0"/>
                    </a:rPr>
                    <a:t>R:</a:t>
                  </a:r>
                  <a:r>
                    <a:rPr lang="en-US" sz="50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50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92 G:45 B:145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G:32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R:255 G:185 B:0</a:t>
                  </a:r>
                </a:p>
              </p:txBody>
            </p:sp>
          </p:grpSp>
          <p:grpSp>
            <p:nvGrpSpPr>
              <p:cNvPr id="27" name="Group 26"/>
              <p:cNvGrpSpPr/>
              <p:nvPr userDrawn="1"/>
            </p:nvGrpSpPr>
            <p:grpSpPr>
              <a:xfrm rot="5400000">
                <a:off x="11870606" y="3812276"/>
                <a:ext cx="1786491" cy="289766"/>
                <a:chOff x="4476564" y="4543426"/>
                <a:chExt cx="1786491" cy="289766"/>
              </a:xfrm>
            </p:grpSpPr>
            <p:sp>
              <p:nvSpPr>
                <p:cNvPr id="33" name="Rectangle 32"/>
                <p:cNvSpPr/>
                <p:nvPr userDrawn="1"/>
              </p:nvSpPr>
              <p:spPr bwMode="auto">
                <a:xfrm>
                  <a:off x="4476564" y="4543426"/>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Mid-Blue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G:24 B:143</a:t>
                  </a:r>
                </a:p>
              </p:txBody>
            </p:sp>
            <p:sp>
              <p:nvSpPr>
                <p:cNvPr id="19" name="Rectangle 18"/>
                <p:cNvSpPr/>
                <p:nvPr userDrawn="1"/>
              </p:nvSpPr>
              <p:spPr bwMode="auto">
                <a:xfrm>
                  <a:off x="5393125" y="454342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R:0 G:188 B:242</a:t>
                  </a: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20" name="Rectangle 19"/>
            <p:cNvSpPr/>
            <p:nvPr userDrawn="1"/>
          </p:nvSpPr>
          <p:spPr bwMode="auto">
            <a:xfrm rot="5400000">
              <a:off x="12328886" y="5187117"/>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2389">
                        <a:srgbClr val="FFFFFF"/>
                      </a:gs>
                      <a:gs pos="46000">
                        <a:srgbClr val="FFFFFF"/>
                      </a:gs>
                    </a:gsLst>
                    <a:lin ang="5400000" scaled="0"/>
                  </a:gradFill>
                  <a:latin typeface="+mn-lt"/>
                  <a:ea typeface="Segoe UI" pitchFamily="34" charset="0"/>
                  <a:cs typeface="Segoe UI" pitchFamily="34" charset="0"/>
                </a:rPr>
                <a:t>Gray</a:t>
              </a:r>
            </a:p>
            <a:p>
              <a:pPr marL="0" algn="l" defTabSz="932472" rtl="0" eaLnBrk="1" fontAlgn="base" latinLnBrk="0" hangingPunct="1">
                <a:lnSpc>
                  <a:spcPct val="100000"/>
                </a:lnSpc>
                <a:spcBef>
                  <a:spcPct val="0"/>
                </a:spcBef>
                <a:spcAft>
                  <a:spcPct val="0"/>
                </a:spcAft>
              </a:pPr>
              <a:r>
                <a:rPr lang="en-US" sz="500" kern="1200" dirty="0">
                  <a:gradFill>
                    <a:gsLst>
                      <a:gs pos="12389">
                        <a:srgbClr val="FFFFFF"/>
                      </a:gs>
                      <a:gs pos="46000">
                        <a:srgbClr val="FFFFFF"/>
                      </a:gs>
                    </a:gsLst>
                    <a:lin ang="5400000" scaled="0"/>
                  </a:gradFill>
                  <a:latin typeface="+mn-lt"/>
                  <a:ea typeface="Segoe UI" pitchFamily="34" charset="0"/>
                  <a:cs typeface="Segoe UI" pitchFamily="34" charset="0"/>
                </a:rPr>
                <a:t>R:80 G:80 B:80</a:t>
              </a:r>
            </a:p>
          </p:txBody>
        </p:sp>
      </p:grpSp>
    </p:spTree>
    <p:extLst>
      <p:ext uri="{BB962C8B-B14F-4D97-AF65-F5344CB8AC3E}">
        <p14:creationId xmlns:p14="http://schemas.microsoft.com/office/powerpoint/2010/main" val="3796267895"/>
      </p:ext>
    </p:extLst>
  </p:cSld>
  <p:clrMap bg1="lt1" tx1="dk1" bg2="lt2" tx2="dk2" accent1="accent1" accent2="accent2" accent3="accent3" accent4="accent4" accent5="accent5" accent6="accent6" hlink="hlink" folHlink="folHlink"/>
  <p:sldLayoutIdLst>
    <p:sldLayoutId id="2147484422" r:id="rId1"/>
    <p:sldLayoutId id="2147484423" r:id="rId2"/>
    <p:sldLayoutId id="2147484424" r:id="rId3"/>
    <p:sldLayoutId id="2147484425" r:id="rId4"/>
    <p:sldLayoutId id="2147484426" r:id="rId5"/>
    <p:sldLayoutId id="2147484427" r:id="rId6"/>
    <p:sldLayoutId id="2147484428" r:id="rId7"/>
    <p:sldLayoutId id="2147484429" r:id="rId8"/>
    <p:sldLayoutId id="2147484430" r:id="rId9"/>
    <p:sldLayoutId id="2147484431" r:id="rId10"/>
    <p:sldLayoutId id="2147484432" r:id="rId11"/>
    <p:sldLayoutId id="2147484433" r:id="rId12"/>
    <p:sldLayoutId id="2147484434" r:id="rId13"/>
    <p:sldLayoutId id="2147484435" r:id="rId14"/>
    <p:sldLayoutId id="2147484436" r:id="rId15"/>
    <p:sldLayoutId id="2147484437" r:id="rId16"/>
    <p:sldLayoutId id="2147484438" r:id="rId17"/>
    <p:sldLayoutId id="2147484439" r:id="rId18"/>
    <p:sldLayoutId id="2147484440" r:id="rId19"/>
    <p:sldLayoutId id="2147484441" r:id="rId20"/>
    <p:sldLayoutId id="2147484442" r:id="rId21"/>
    <p:sldLayoutId id="2147484443" r:id="rId22"/>
    <p:sldLayoutId id="2147484444" r:id="rId23"/>
    <p:sldLayoutId id="2147484445" r:id="rId24"/>
    <p:sldLayoutId id="2147484446" r:id="rId25"/>
    <p:sldLayoutId id="2147484447"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xml"/><Relationship Id="rId1" Type="http://schemas.openxmlformats.org/officeDocument/2006/relationships/slideLayout" Target="../slideLayouts/slideLayout4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4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56.xml"/></Relationships>
</file>

<file path=ppt/slides/_rels/slide1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6.xml"/></Relationships>
</file>

<file path=ppt/slides/_rels/slide1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95.xml"/></Relationships>
</file>

<file path=ppt/slides/_rels/slide1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95.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95.xml"/></Relationships>
</file>

<file path=ppt/slides/_rels/slide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56.xml"/></Relationships>
</file>

<file path=ppt/slides/_rels/slide2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56.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56.xml"/><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56.xml"/></Relationships>
</file>

<file path=ppt/slides/_rels/slide2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4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2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95.xml"/></Relationships>
</file>

<file path=ppt/slides/_rels/slide29.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95.xml"/></Relationships>
</file>

<file path=ppt/slides/_rels/slide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95.xml"/></Relationships>
</file>

<file path=ppt/slides/_rels/slide3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95.xml"/></Relationships>
</file>

<file path=ppt/slides/_rels/slide3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9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6.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95.xml"/></Relationships>
</file>

<file path=ppt/slides/_rels/slide3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9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9.xml.rels><?xml version="1.0" encoding="UTF-8" standalone="yes"?>
<Relationships xmlns="http://schemas.openxmlformats.org/package/2006/relationships"><Relationship Id="rId2" Type="http://schemas.openxmlformats.org/officeDocument/2006/relationships/hyperlink" Target="https://docs.botframework.com/en-us/node/builder/chat-reference/interfaces/_botbuilder_d_.iuniversalbotsettings.html#persistconversationdata" TargetMode="External"/><Relationship Id="rId1" Type="http://schemas.openxmlformats.org/officeDocument/2006/relationships/slideLayout" Target="../slideLayouts/slideLayout80.xml"/></Relationships>
</file>

<file path=ppt/slides/_rels/slide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6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4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95.xml"/></Relationships>
</file>

<file path=ppt/slides/_rels/slide4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9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46.xml.rels><?xml version="1.0" encoding="UTF-8" standalone="yes"?>
<Relationships xmlns="http://schemas.openxmlformats.org/package/2006/relationships"><Relationship Id="rId2" Type="http://schemas.openxmlformats.org/officeDocument/2006/relationships/image" Target="../media/image63.jpg"/><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9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6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7.xml"/><Relationship Id="rId4" Type="http://schemas.openxmlformats.org/officeDocument/2006/relationships/image" Target="../media/image70.png"/></Relationships>
</file>

<file path=ppt/slides/_rels/slide55.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ELIZA" TargetMode="External"/><Relationship Id="rId2" Type="http://schemas.openxmlformats.org/officeDocument/2006/relationships/image" Target="../media/image33.jpg"/><Relationship Id="rId1" Type="http://schemas.openxmlformats.org/officeDocument/2006/relationships/slideLayout" Target="../slideLayouts/slideLayout18.xml"/><Relationship Id="rId5" Type="http://schemas.openxmlformats.org/officeDocument/2006/relationships/hyperlink" Target="http://www.med-ai.com/models/eliza.html" TargetMode="External"/><Relationship Id="rId4" Type="http://schemas.openxmlformats.org/officeDocument/2006/relationships/hyperlink" Target="https://en.wikipedia.org/wiki/Carl_Roger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Kenneth_Colby" TargetMode="External"/><Relationship Id="rId2" Type="http://schemas.openxmlformats.org/officeDocument/2006/relationships/image" Target="../media/image33.jpg"/><Relationship Id="rId1" Type="http://schemas.openxmlformats.org/officeDocument/2006/relationships/slideLayout" Target="../slideLayouts/slideLayout18.xml"/><Relationship Id="rId5" Type="http://schemas.openxmlformats.org/officeDocument/2006/relationships/hyperlink" Target="https://en.wikipedia.org/wiki/ARPANET" TargetMode="External"/><Relationship Id="rId4" Type="http://schemas.openxmlformats.org/officeDocument/2006/relationships/hyperlink" Target="https://en.wikipedia.org/wiki/Paranoid_schizophreni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2125678"/>
            <a:ext cx="10058336" cy="1219184"/>
          </a:xfrm>
        </p:spPr>
        <p:txBody>
          <a:bodyPr/>
          <a:lstStyle/>
          <a:p>
            <a:r>
              <a:rPr lang="en-US" dirty="0"/>
              <a:t>The Bot Framework</a:t>
            </a:r>
          </a:p>
        </p:txBody>
      </p:sp>
      <p:sp>
        <p:nvSpPr>
          <p:cNvPr id="3" name="Text Placeholder 2"/>
          <p:cNvSpPr>
            <a:spLocks noGrp="1"/>
          </p:cNvSpPr>
          <p:nvPr>
            <p:ph type="body" sz="quarter" idx="12"/>
          </p:nvPr>
        </p:nvSpPr>
        <p:spPr>
          <a:xfrm>
            <a:off x="308170" y="4640262"/>
            <a:ext cx="10058337" cy="1828007"/>
          </a:xfrm>
        </p:spPr>
        <p:txBody>
          <a:bodyPr/>
          <a:lstStyle/>
          <a:p>
            <a:pPr defTabSz="932563"/>
            <a:r>
              <a:rPr lang="en-US" spc="-100" dirty="0">
                <a:gradFill>
                  <a:gsLst>
                    <a:gs pos="3333">
                      <a:srgbClr val="FFFFFF"/>
                    </a:gs>
                    <a:gs pos="39000">
                      <a:srgbClr val="FFFFFF"/>
                    </a:gs>
                  </a:gsLst>
                  <a:lin ang="5400000" scaled="0"/>
                </a:gradFill>
              </a:rPr>
              <a:t>Daniel Egan</a:t>
            </a:r>
          </a:p>
          <a:p>
            <a:pPr defTabSz="932563"/>
            <a:r>
              <a:rPr lang="en-US" spc="-100" dirty="0">
                <a:gradFill>
                  <a:gsLst>
                    <a:gs pos="3333">
                      <a:srgbClr val="FFFFFF"/>
                    </a:gs>
                    <a:gs pos="39000">
                      <a:srgbClr val="FFFFFF"/>
                    </a:gs>
                  </a:gsLst>
                  <a:lin ang="5400000" scaled="0"/>
                </a:gradFill>
              </a:rPr>
              <a:t>Bret Stateham</a:t>
            </a:r>
          </a:p>
          <a:p>
            <a:pPr defTabSz="932563"/>
            <a:r>
              <a:rPr lang="en-US" spc="-100" dirty="0">
                <a:gradFill>
                  <a:gsLst>
                    <a:gs pos="3333">
                      <a:srgbClr val="FFFFFF"/>
                    </a:gs>
                    <a:gs pos="39000">
                      <a:srgbClr val="FFFFFF"/>
                    </a:gs>
                  </a:gsLst>
                  <a:lin ang="5400000" scaled="0"/>
                </a:gradFill>
              </a:rPr>
              <a:t>Michael Washington</a:t>
            </a:r>
          </a:p>
        </p:txBody>
      </p:sp>
      <p:sp>
        <p:nvSpPr>
          <p:cNvPr id="6" name="Text Placeholder 2"/>
          <p:cNvSpPr>
            <a:spLocks noGrp="1"/>
          </p:cNvSpPr>
          <p:nvPr>
            <p:ph type="body" sz="quarter" idx="12"/>
          </p:nvPr>
        </p:nvSpPr>
        <p:spPr>
          <a:xfrm>
            <a:off x="291362" y="3725862"/>
            <a:ext cx="10058337" cy="748332"/>
          </a:xfrm>
        </p:spPr>
        <p:txBody>
          <a:bodyPr/>
          <a:lstStyle/>
          <a:p>
            <a:pPr defTabSz="932563"/>
            <a:r>
              <a:rPr lang="en-US" spc="-100" dirty="0">
                <a:gradFill>
                  <a:gsLst>
                    <a:gs pos="3333">
                      <a:srgbClr val="FFFFFF"/>
                    </a:gs>
                    <a:gs pos="39000">
                      <a:srgbClr val="FFFFFF"/>
                    </a:gs>
                  </a:gsLst>
                  <a:lin ang="5400000" scaled="0"/>
                </a:gradFill>
              </a:rPr>
              <a:t>The poetry of programming</a:t>
            </a:r>
          </a:p>
        </p:txBody>
      </p:sp>
      <p:pic>
        <p:nvPicPr>
          <p:cNvPr id="7" name="Picture 6"/>
          <p:cNvPicPr>
            <a:picLocks noChangeAspect="1"/>
          </p:cNvPicPr>
          <p:nvPr/>
        </p:nvPicPr>
        <p:blipFill>
          <a:blip r:embed="rId2"/>
          <a:stretch>
            <a:fillRect/>
          </a:stretch>
        </p:blipFill>
        <p:spPr>
          <a:xfrm>
            <a:off x="6615788" y="11701"/>
            <a:ext cx="5820687" cy="6994525"/>
          </a:xfrm>
          <a:prstGeom prst="rect">
            <a:avLst/>
          </a:prstGeom>
        </p:spPr>
      </p:pic>
    </p:spTree>
    <p:extLst>
      <p:ext uri="{BB962C8B-B14F-4D97-AF65-F5344CB8AC3E}">
        <p14:creationId xmlns:p14="http://schemas.microsoft.com/office/powerpoint/2010/main" val="1263342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4162272" y="6393985"/>
            <a:ext cx="4168454" cy="551084"/>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latin typeface="Segoe UI"/>
            </a:endParaRPr>
          </a:p>
        </p:txBody>
      </p:sp>
      <p:pic>
        <p:nvPicPr>
          <p:cNvPr id="4" name="Picture 3"/>
          <p:cNvPicPr>
            <a:picLocks noChangeAspect="1"/>
          </p:cNvPicPr>
          <p:nvPr/>
        </p:nvPicPr>
        <p:blipFill>
          <a:blip r:embed="rId3"/>
          <a:stretch>
            <a:fillRect/>
          </a:stretch>
        </p:blipFill>
        <p:spPr>
          <a:xfrm>
            <a:off x="1392205" y="677862"/>
            <a:ext cx="3766595" cy="54102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 name="Picture 2"/>
          <p:cNvPicPr>
            <a:picLocks noChangeAspect="1"/>
          </p:cNvPicPr>
          <p:nvPr/>
        </p:nvPicPr>
        <p:blipFill>
          <a:blip r:embed="rId4"/>
          <a:stretch>
            <a:fillRect/>
          </a:stretch>
        </p:blipFill>
        <p:spPr>
          <a:xfrm>
            <a:off x="7244282" y="601662"/>
            <a:ext cx="3800742" cy="54864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5" name="Picture 4"/>
          <p:cNvPicPr>
            <a:picLocks noChangeAspect="1"/>
          </p:cNvPicPr>
          <p:nvPr/>
        </p:nvPicPr>
        <p:blipFill>
          <a:blip r:embed="rId5"/>
          <a:stretch>
            <a:fillRect/>
          </a:stretch>
        </p:blipFill>
        <p:spPr>
          <a:xfrm>
            <a:off x="483561" y="429665"/>
            <a:ext cx="5640990" cy="602662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Picture 5"/>
          <p:cNvPicPr>
            <a:picLocks noChangeAspect="1"/>
          </p:cNvPicPr>
          <p:nvPr/>
        </p:nvPicPr>
        <p:blipFill>
          <a:blip r:embed="rId6"/>
          <a:stretch>
            <a:fillRect/>
          </a:stretch>
        </p:blipFill>
        <p:spPr>
          <a:xfrm>
            <a:off x="6599237" y="400517"/>
            <a:ext cx="5401424" cy="617674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661295435"/>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Why we are here  www.botathon.ai</a:t>
            </a:r>
          </a:p>
        </p:txBody>
      </p:sp>
      <p:pic>
        <p:nvPicPr>
          <p:cNvPr id="8" name="Picture 7"/>
          <p:cNvPicPr>
            <a:picLocks noChangeAspect="1"/>
          </p:cNvPicPr>
          <p:nvPr/>
        </p:nvPicPr>
        <p:blipFill>
          <a:blip r:embed="rId2"/>
          <a:stretch>
            <a:fillRect/>
          </a:stretch>
        </p:blipFill>
        <p:spPr>
          <a:xfrm>
            <a:off x="427037" y="1135062"/>
            <a:ext cx="11495885" cy="5687255"/>
          </a:xfrm>
          <a:prstGeom prst="rect">
            <a:avLst/>
          </a:prstGeom>
        </p:spPr>
      </p:pic>
    </p:spTree>
    <p:extLst>
      <p:ext uri="{BB962C8B-B14F-4D97-AF65-F5344CB8AC3E}">
        <p14:creationId xmlns:p14="http://schemas.microsoft.com/office/powerpoint/2010/main" val="36030491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98437" y="296862"/>
            <a:ext cx="5486399" cy="1098762"/>
          </a:xfrm>
        </p:spPr>
        <p:txBody>
          <a:bodyPr/>
          <a:lstStyle/>
          <a:p>
            <a:r>
              <a:rPr lang="en-US" dirty="0"/>
              <a:t>Agenda</a:t>
            </a:r>
          </a:p>
        </p:txBody>
      </p:sp>
      <p:pic>
        <p:nvPicPr>
          <p:cNvPr id="12" name="Picture Placeholder 11"/>
          <p:cNvPicPr>
            <a:picLocks noGrp="1" noChangeAspect="1"/>
          </p:cNvPicPr>
          <p:nvPr>
            <p:ph type="pic" sz="quarter" idx="10"/>
          </p:nvPr>
        </p:nvPicPr>
        <p:blipFill>
          <a:blip r:embed="rId2"/>
          <a:srcRect t="4967" b="4967"/>
          <a:stretch>
            <a:fillRect/>
          </a:stretch>
        </p:blipFill>
        <p:spPr>
          <a:xfrm>
            <a:off x="6243866" y="0"/>
            <a:ext cx="6216650" cy="6992938"/>
          </a:xfrm>
        </p:spPr>
      </p:pic>
      <p:sp>
        <p:nvSpPr>
          <p:cNvPr id="13" name="TextBox 12"/>
          <p:cNvSpPr txBox="1"/>
          <p:nvPr/>
        </p:nvSpPr>
        <p:spPr>
          <a:xfrm>
            <a:off x="350837" y="1592262"/>
            <a:ext cx="4387098" cy="5130635"/>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Hello World</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Setup and Install</a:t>
            </a:r>
          </a:p>
          <a:p>
            <a:pPr marL="809271"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BotBuilder</a:t>
            </a:r>
            <a:endParaRPr lang="en-US" sz="2400" dirty="0">
              <a:gradFill>
                <a:gsLst>
                  <a:gs pos="2917">
                    <a:schemeClr val="tx1"/>
                  </a:gs>
                  <a:gs pos="30000">
                    <a:schemeClr val="tx1"/>
                  </a:gs>
                </a:gsLst>
                <a:lin ang="5400000" scaled="0"/>
              </a:gradFill>
            </a:endParaRP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Connectors &amp; Channels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Conversation Flow</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Prompts and Actions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Determining Intent</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Beyond Regex (LUIS)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Publishing</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Ngrok or </a:t>
            </a:r>
            <a:r>
              <a:rPr lang="en-US" sz="2400" dirty="0" err="1">
                <a:gradFill>
                  <a:gsLst>
                    <a:gs pos="2917">
                      <a:schemeClr val="tx1"/>
                    </a:gs>
                    <a:gs pos="30000">
                      <a:schemeClr val="tx1"/>
                    </a:gs>
                  </a:gsLst>
                  <a:lin ang="5400000" scaled="0"/>
                </a:gradFill>
              </a:rPr>
              <a:t>Localtunnel</a:t>
            </a:r>
            <a:endParaRPr lang="en-US" sz="2400" dirty="0">
              <a:gradFill>
                <a:gsLst>
                  <a:gs pos="2917">
                    <a:schemeClr val="tx1"/>
                  </a:gs>
                  <a:gs pos="30000">
                    <a:schemeClr val="tx1"/>
                  </a:gs>
                </a:gsLst>
                <a:lin ang="5400000" scaled="0"/>
              </a:gradFill>
            </a:endParaRP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Webchat &amp; Skype</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Emulating and testing</a:t>
            </a:r>
          </a:p>
        </p:txBody>
      </p:sp>
    </p:spTree>
    <p:extLst>
      <p:ext uri="{BB962C8B-B14F-4D97-AF65-F5344CB8AC3E}">
        <p14:creationId xmlns:p14="http://schemas.microsoft.com/office/powerpoint/2010/main" val="107030398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5342616"/>
          </a:xfrm>
        </p:spPr>
        <p:txBody>
          <a:bodyPr/>
          <a:lstStyle/>
          <a:p>
            <a:r>
              <a:rPr lang="en-US" dirty="0"/>
              <a:t>Installs</a:t>
            </a:r>
          </a:p>
          <a:p>
            <a:pPr lvl="1"/>
            <a:r>
              <a:rPr lang="en-US" dirty="0"/>
              <a:t>Node.js (and </a:t>
            </a:r>
            <a:r>
              <a:rPr lang="en-US" dirty="0" err="1"/>
              <a:t>npm</a:t>
            </a:r>
            <a:r>
              <a:rPr lang="en-US" dirty="0"/>
              <a:t>)</a:t>
            </a:r>
          </a:p>
          <a:p>
            <a:pPr lvl="1"/>
            <a:r>
              <a:rPr lang="en-US" dirty="0"/>
              <a:t>Ngrok </a:t>
            </a:r>
          </a:p>
          <a:p>
            <a:pPr lvl="1"/>
            <a:r>
              <a:rPr lang="en-US" dirty="0"/>
              <a:t>GIT (not necessary but helpful)</a:t>
            </a:r>
          </a:p>
          <a:p>
            <a:pPr lvl="1"/>
            <a:r>
              <a:rPr lang="en-US" dirty="0"/>
              <a:t>VS Code (or other code editor: Sublime, Atom, Notepad++, Vi, Vim, </a:t>
            </a:r>
            <a:r>
              <a:rPr lang="en-US" dirty="0" err="1"/>
              <a:t>etc</a:t>
            </a:r>
            <a:r>
              <a:rPr lang="en-US" dirty="0"/>
              <a:t>…)</a:t>
            </a:r>
          </a:p>
          <a:p>
            <a:pPr lvl="1"/>
            <a:r>
              <a:rPr lang="en-US" dirty="0"/>
              <a:t>Skype (If you want to test a Skype Bot)</a:t>
            </a:r>
          </a:p>
          <a:p>
            <a:r>
              <a:rPr lang="en-US" dirty="0"/>
              <a:t>Signups needed</a:t>
            </a:r>
          </a:p>
          <a:p>
            <a:pPr lvl="1"/>
            <a:r>
              <a:rPr lang="en-US" dirty="0"/>
              <a:t>MSID (live.com, outlook.com, Hotmail, </a:t>
            </a:r>
            <a:r>
              <a:rPr lang="en-US" dirty="0" err="1"/>
              <a:t>etc</a:t>
            </a:r>
            <a:r>
              <a:rPr lang="en-US" dirty="0"/>
              <a:t>…)</a:t>
            </a:r>
          </a:p>
          <a:p>
            <a:pPr lvl="1"/>
            <a:r>
              <a:rPr lang="en-US" dirty="0"/>
              <a:t>BotFramework.com</a:t>
            </a:r>
          </a:p>
          <a:p>
            <a:pPr lvl="1"/>
            <a:r>
              <a:rPr lang="en-US" dirty="0"/>
              <a:t>LUIS – Language Understanding Intelligent Services</a:t>
            </a:r>
          </a:p>
          <a:p>
            <a:pPr marL="0" indent="0">
              <a:buNone/>
            </a:pPr>
            <a:endParaRPr lang="en-US" dirty="0"/>
          </a:p>
        </p:txBody>
      </p:sp>
      <p:sp>
        <p:nvSpPr>
          <p:cNvPr id="3" name="Title 2"/>
          <p:cNvSpPr>
            <a:spLocks noGrp="1"/>
          </p:cNvSpPr>
          <p:nvPr>
            <p:ph type="title"/>
          </p:nvPr>
        </p:nvSpPr>
        <p:spPr/>
        <p:txBody>
          <a:bodyPr/>
          <a:lstStyle/>
          <a:p>
            <a:r>
              <a:rPr lang="en-US" dirty="0"/>
              <a:t>Technology Needed today Node</a:t>
            </a:r>
          </a:p>
        </p:txBody>
      </p:sp>
    </p:spTree>
    <p:extLst>
      <p:ext uri="{BB962C8B-B14F-4D97-AF65-F5344CB8AC3E}">
        <p14:creationId xmlns:p14="http://schemas.microsoft.com/office/powerpoint/2010/main" val="214855034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752514"/>
          </a:xfrm>
        </p:spPr>
        <p:txBody>
          <a:bodyPr/>
          <a:lstStyle/>
          <a:p>
            <a:pPr marL="0" indent="0">
              <a:buNone/>
            </a:pPr>
            <a:r>
              <a:rPr lang="en-US" sz="4100" b="1" dirty="0">
                <a:effectLst>
                  <a:outerShdw blurRad="38100" dist="38100" dir="2700000" algn="tl">
                    <a:srgbClr val="000000">
                      <a:alpha val="43137"/>
                    </a:srgbClr>
                  </a:outerShdw>
                </a:effectLst>
              </a:rPr>
              <a:t>https://github.com/DanielEgan/botworkshop</a:t>
            </a:r>
          </a:p>
        </p:txBody>
      </p:sp>
      <p:sp>
        <p:nvSpPr>
          <p:cNvPr id="3" name="Title 2"/>
          <p:cNvSpPr>
            <a:spLocks noGrp="1"/>
          </p:cNvSpPr>
          <p:nvPr>
            <p:ph type="title"/>
          </p:nvPr>
        </p:nvSpPr>
        <p:spPr/>
        <p:txBody>
          <a:bodyPr/>
          <a:lstStyle/>
          <a:p>
            <a:r>
              <a:rPr lang="en-US" dirty="0"/>
              <a:t>Content</a:t>
            </a:r>
          </a:p>
        </p:txBody>
      </p:sp>
      <p:grpSp>
        <p:nvGrpSpPr>
          <p:cNvPr id="13" name="Group 12"/>
          <p:cNvGrpSpPr/>
          <p:nvPr/>
        </p:nvGrpSpPr>
        <p:grpSpPr>
          <a:xfrm>
            <a:off x="201958" y="2130425"/>
            <a:ext cx="12032561" cy="2705060"/>
            <a:chOff x="108080" y="2621002"/>
            <a:chExt cx="12032561" cy="2705060"/>
          </a:xfrm>
        </p:grpSpPr>
        <p:pic>
          <p:nvPicPr>
            <p:cNvPr id="6" name="Picture 5"/>
            <p:cNvPicPr>
              <a:picLocks noChangeAspect="1"/>
            </p:cNvPicPr>
            <p:nvPr/>
          </p:nvPicPr>
          <p:blipFill>
            <a:blip r:embed="rId2"/>
            <a:stretch>
              <a:fillRect/>
            </a:stretch>
          </p:blipFill>
          <p:spPr>
            <a:xfrm>
              <a:off x="108080" y="2621002"/>
              <a:ext cx="12032561" cy="2705060"/>
            </a:xfrm>
            <a:prstGeom prst="rect">
              <a:avLst/>
            </a:prstGeom>
          </p:spPr>
        </p:pic>
        <p:cxnSp>
          <p:nvCxnSpPr>
            <p:cNvPr id="5" name="Straight Arrow Connector 4"/>
            <p:cNvCxnSpPr/>
            <p:nvPr/>
          </p:nvCxnSpPr>
          <p:spPr>
            <a:xfrm flipH="1">
              <a:off x="5151437" y="43354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8" name="Straight Arrow Connector 7"/>
            <p:cNvCxnSpPr/>
            <p:nvPr/>
          </p:nvCxnSpPr>
          <p:spPr>
            <a:xfrm flipH="1">
              <a:off x="5151437" y="46402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9" name="Straight Arrow Connector 8"/>
            <p:cNvCxnSpPr/>
            <p:nvPr/>
          </p:nvCxnSpPr>
          <p:spPr>
            <a:xfrm flipH="1">
              <a:off x="5151437" y="50974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10" name="TextBox 9"/>
            <p:cNvSpPr txBox="1"/>
            <p:nvPr/>
          </p:nvSpPr>
          <p:spPr>
            <a:xfrm>
              <a:off x="7818437" y="4104629"/>
              <a:ext cx="273376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Hands On Labs Document (WORD)</a:t>
              </a:r>
            </a:p>
          </p:txBody>
        </p:sp>
        <p:sp>
          <p:nvSpPr>
            <p:cNvPr id="11" name="TextBox 10"/>
            <p:cNvSpPr txBox="1"/>
            <p:nvPr/>
          </p:nvSpPr>
          <p:spPr>
            <a:xfrm>
              <a:off x="7815168" y="4409429"/>
              <a:ext cx="2544607"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Hands On Labs Document (PDF)</a:t>
              </a:r>
            </a:p>
          </p:txBody>
        </p:sp>
        <p:sp>
          <p:nvSpPr>
            <p:cNvPr id="12" name="TextBox 11"/>
            <p:cNvSpPr txBox="1"/>
            <p:nvPr/>
          </p:nvSpPr>
          <p:spPr>
            <a:xfrm>
              <a:off x="7815167" y="4825035"/>
              <a:ext cx="2480487"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Code snippets for use with PDF</a:t>
              </a:r>
            </a:p>
          </p:txBody>
        </p:sp>
      </p:grpSp>
    </p:spTree>
    <p:extLst>
      <p:ext uri="{BB962C8B-B14F-4D97-AF65-F5344CB8AC3E}">
        <p14:creationId xmlns:p14="http://schemas.microsoft.com/office/powerpoint/2010/main" val="27743155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Content</a:t>
            </a:r>
          </a:p>
        </p:txBody>
      </p:sp>
      <p:sp>
        <p:nvSpPr>
          <p:cNvPr id="5" name="Text Placeholder 1"/>
          <p:cNvSpPr txBox="1">
            <a:spLocks/>
          </p:cNvSpPr>
          <p:nvPr/>
        </p:nvSpPr>
        <p:spPr>
          <a:xfrm>
            <a:off x="277003" y="1212850"/>
            <a:ext cx="11887200" cy="752514"/>
          </a:xfrm>
          <a:prstGeom prst="rect">
            <a:avLst/>
          </a:prstGeom>
        </p:spPr>
        <p:txBody>
          <a:bodyPr vert="horz" wrap="square" lIns="146304" tIns="91440" rIns="146304" bIns="91440" rtlCol="0">
            <a:spAutoFit/>
          </a:bodyPr>
          <a:lst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4100" b="1" dirty="0">
                <a:effectLst>
                  <a:outerShdw blurRad="38100" dist="38100" dir="2700000" algn="tl">
                    <a:srgbClr val="000000">
                      <a:alpha val="43137"/>
                    </a:srgbClr>
                  </a:outerShdw>
                </a:effectLst>
              </a:rPr>
              <a:t>https://github.com/DanielEgan/botworkshop</a:t>
            </a:r>
          </a:p>
        </p:txBody>
      </p:sp>
      <p:pic>
        <p:nvPicPr>
          <p:cNvPr id="6" name="Picture 5"/>
          <p:cNvPicPr>
            <a:picLocks noChangeAspect="1"/>
          </p:cNvPicPr>
          <p:nvPr/>
        </p:nvPicPr>
        <p:blipFill>
          <a:blip r:embed="rId2"/>
          <a:stretch>
            <a:fillRect/>
          </a:stretch>
        </p:blipFill>
        <p:spPr>
          <a:xfrm>
            <a:off x="579437" y="2130425"/>
            <a:ext cx="10172902" cy="4343400"/>
          </a:xfrm>
          <a:prstGeom prst="rect">
            <a:avLst/>
          </a:prstGeom>
        </p:spPr>
      </p:pic>
    </p:spTree>
    <p:extLst>
      <p:ext uri="{BB962C8B-B14F-4D97-AF65-F5344CB8AC3E}">
        <p14:creationId xmlns:p14="http://schemas.microsoft.com/office/powerpoint/2010/main" val="270680049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Content</a:t>
            </a:r>
          </a:p>
        </p:txBody>
      </p:sp>
      <p:sp>
        <p:nvSpPr>
          <p:cNvPr id="5" name="Text Placeholder 1"/>
          <p:cNvSpPr txBox="1">
            <a:spLocks/>
          </p:cNvSpPr>
          <p:nvPr/>
        </p:nvSpPr>
        <p:spPr>
          <a:xfrm>
            <a:off x="277003" y="1212850"/>
            <a:ext cx="11887200" cy="752514"/>
          </a:xfrm>
          <a:prstGeom prst="rect">
            <a:avLst/>
          </a:prstGeom>
        </p:spPr>
        <p:txBody>
          <a:bodyPr vert="horz" wrap="square" lIns="146304" tIns="91440" rIns="146304" bIns="91440" rtlCol="0">
            <a:spAutoFit/>
          </a:bodyPr>
          <a:lst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4100" b="1" dirty="0">
                <a:effectLst>
                  <a:outerShdw blurRad="38100" dist="38100" dir="2700000" algn="tl">
                    <a:srgbClr val="000000">
                      <a:alpha val="43137"/>
                    </a:srgbClr>
                  </a:outerShdw>
                </a:effectLst>
              </a:rPr>
              <a:t>https://github.com/DanielEgan/botworkshop</a:t>
            </a:r>
          </a:p>
        </p:txBody>
      </p:sp>
      <p:pic>
        <p:nvPicPr>
          <p:cNvPr id="2" name="Picture 1"/>
          <p:cNvPicPr>
            <a:picLocks noChangeAspect="1"/>
          </p:cNvPicPr>
          <p:nvPr/>
        </p:nvPicPr>
        <p:blipFill>
          <a:blip r:embed="rId2"/>
          <a:stretch>
            <a:fillRect/>
          </a:stretch>
        </p:blipFill>
        <p:spPr>
          <a:xfrm>
            <a:off x="655637" y="1923294"/>
            <a:ext cx="8763000" cy="4926782"/>
          </a:xfrm>
          <a:prstGeom prst="rect">
            <a:avLst/>
          </a:prstGeom>
        </p:spPr>
      </p:pic>
    </p:spTree>
    <p:extLst>
      <p:ext uri="{BB962C8B-B14F-4D97-AF65-F5344CB8AC3E}">
        <p14:creationId xmlns:p14="http://schemas.microsoft.com/office/powerpoint/2010/main" val="10415641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255837" y="2506662"/>
            <a:ext cx="7972483" cy="2633682"/>
          </a:xfrm>
          <a:prstGeom prst="rect">
            <a:avLst/>
          </a:prstGeom>
        </p:spPr>
      </p:pic>
      <p:sp>
        <p:nvSpPr>
          <p:cNvPr id="2" name="TextBox 1"/>
          <p:cNvSpPr txBox="1"/>
          <p:nvPr/>
        </p:nvSpPr>
        <p:spPr>
          <a:xfrm>
            <a:off x="4008437" y="1058862"/>
            <a:ext cx="3804568" cy="1625060"/>
          </a:xfrm>
          <a:prstGeom prst="rect">
            <a:avLst/>
          </a:prstGeom>
          <a:noFill/>
        </p:spPr>
        <p:txBody>
          <a:bodyPr wrap="none" lIns="182880" tIns="146304" rIns="182880" bIns="146304" rtlCol="0">
            <a:spAutoFit/>
          </a:bodyPr>
          <a:lstStyle/>
          <a:p>
            <a:pPr>
              <a:lnSpc>
                <a:spcPct val="90000"/>
              </a:lnSpc>
              <a:spcAft>
                <a:spcPts val="600"/>
              </a:spcAft>
            </a:pPr>
            <a:r>
              <a:rPr lang="en-US" sz="9600" b="1" dirty="0">
                <a:solidFill>
                  <a:srgbClr val="999999"/>
                </a:solidFill>
              </a:rPr>
              <a:t>ngrok</a:t>
            </a:r>
          </a:p>
        </p:txBody>
      </p:sp>
    </p:spTree>
    <p:extLst>
      <p:ext uri="{BB962C8B-B14F-4D97-AF65-F5344CB8AC3E}">
        <p14:creationId xmlns:p14="http://schemas.microsoft.com/office/powerpoint/2010/main" val="35575399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41437" y="830262"/>
            <a:ext cx="9402616" cy="5281644"/>
          </a:xfrm>
          <a:prstGeom prst="rect">
            <a:avLst/>
          </a:prstGeom>
        </p:spPr>
      </p:pic>
    </p:spTree>
    <p:extLst>
      <p:ext uri="{BB962C8B-B14F-4D97-AF65-F5344CB8AC3E}">
        <p14:creationId xmlns:p14="http://schemas.microsoft.com/office/powerpoint/2010/main" val="155575060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79837" y="2582862"/>
            <a:ext cx="7872470" cy="4357719"/>
          </a:xfrm>
          <a:prstGeom prst="rect">
            <a:avLst/>
          </a:prstGeom>
        </p:spPr>
      </p:pic>
      <p:pic>
        <p:nvPicPr>
          <p:cNvPr id="3" name="Picture 2"/>
          <p:cNvPicPr>
            <a:picLocks noChangeAspect="1"/>
          </p:cNvPicPr>
          <p:nvPr/>
        </p:nvPicPr>
        <p:blipFill>
          <a:blip r:embed="rId3"/>
          <a:stretch>
            <a:fillRect/>
          </a:stretch>
        </p:blipFill>
        <p:spPr>
          <a:xfrm>
            <a:off x="579437" y="601662"/>
            <a:ext cx="2895621" cy="2428893"/>
          </a:xfrm>
          <a:prstGeom prst="rect">
            <a:avLst/>
          </a:prstGeom>
        </p:spPr>
      </p:pic>
      <p:sp>
        <p:nvSpPr>
          <p:cNvPr id="4" name="Rectangle 3"/>
          <p:cNvSpPr/>
          <p:nvPr/>
        </p:nvSpPr>
        <p:spPr bwMode="auto">
          <a:xfrm>
            <a:off x="3932237" y="1820862"/>
            <a:ext cx="2514600" cy="2133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3703637" y="3573462"/>
            <a:ext cx="914400" cy="609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350837" y="2887662"/>
            <a:ext cx="3733800"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err="1">
                <a:ln w="0"/>
                <a:solidFill>
                  <a:schemeClr val="accent1"/>
                </a:solidFill>
                <a:effectLst>
                  <a:outerShdw blurRad="38100" dist="25400" dir="5400000" algn="ctr" rotWithShape="0">
                    <a:srgbClr val="6E747A">
                      <a:alpha val="43000"/>
                    </a:srgbClr>
                  </a:outerShdw>
                </a:effectLst>
              </a:rPr>
              <a:t>BotFramework</a:t>
            </a:r>
            <a:endParaRPr lang="en-US" sz="3600" dirty="0">
              <a:ln w="0"/>
              <a:solidFill>
                <a:schemeClr val="accent1"/>
              </a:solidFill>
              <a:effectLst>
                <a:outerShdw blurRad="38100" dist="25400" dir="5400000" algn="ctr" rotWithShape="0">
                  <a:srgbClr val="6E747A">
                    <a:alpha val="43000"/>
                  </a:srgbClr>
                </a:outerShdw>
              </a:effectLst>
            </a:endParaRPr>
          </a:p>
        </p:txBody>
      </p:sp>
      <p:sp>
        <p:nvSpPr>
          <p:cNvPr id="7" name="Arc 6"/>
          <p:cNvSpPr/>
          <p:nvPr/>
        </p:nvSpPr>
        <p:spPr>
          <a:xfrm>
            <a:off x="1265237" y="2170922"/>
            <a:ext cx="3657600" cy="3276600"/>
          </a:xfrm>
          <a:prstGeom prst="arc">
            <a:avLst/>
          </a:prstGeom>
          <a:ln w="571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8" name="TextBox 7"/>
          <p:cNvSpPr txBox="1"/>
          <p:nvPr/>
        </p:nvSpPr>
        <p:spPr>
          <a:xfrm>
            <a:off x="1112837" y="91194"/>
            <a:ext cx="158280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In Cloud</a:t>
            </a:r>
          </a:p>
        </p:txBody>
      </p:sp>
    </p:spTree>
    <p:extLst>
      <p:ext uri="{BB962C8B-B14F-4D97-AF65-F5344CB8AC3E}">
        <p14:creationId xmlns:p14="http://schemas.microsoft.com/office/powerpoint/2010/main" val="125917066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639" y="1241426"/>
            <a:ext cx="5486399" cy="1098762"/>
          </a:xfrm>
        </p:spPr>
        <p:txBody>
          <a:bodyPr/>
          <a:lstStyle/>
          <a:p>
            <a:r>
              <a:rPr lang="en-US" dirty="0"/>
              <a:t>Lord Byron </a:t>
            </a:r>
          </a:p>
        </p:txBody>
      </p:sp>
      <p:pic>
        <p:nvPicPr>
          <p:cNvPr id="7" name="Picture Placeholder 6"/>
          <p:cNvPicPr>
            <a:picLocks noGrp="1" noChangeAspect="1"/>
          </p:cNvPicPr>
          <p:nvPr>
            <p:ph type="pic" sz="quarter" idx="10"/>
          </p:nvPr>
        </p:nvPicPr>
        <p:blipFill>
          <a:blip r:embed="rId2"/>
          <a:srcRect t="3195" b="3195"/>
          <a:stretch>
            <a:fillRect/>
          </a:stretch>
        </p:blipFill>
        <p:spPr/>
      </p:pic>
      <p:sp>
        <p:nvSpPr>
          <p:cNvPr id="8" name="TextBox 7"/>
          <p:cNvSpPr txBox="1"/>
          <p:nvPr/>
        </p:nvSpPr>
        <p:spPr>
          <a:xfrm>
            <a:off x="199234" y="2963862"/>
            <a:ext cx="5791198" cy="2289858"/>
          </a:xfrm>
          <a:prstGeom prst="rect">
            <a:avLst/>
          </a:prstGeom>
          <a:noFill/>
        </p:spPr>
        <p:txBody>
          <a:bodyPr wrap="square" lIns="182880" tIns="146304" rIns="182880" bIns="146304" rtlCol="0">
            <a:spAutoFit/>
          </a:bodyPr>
          <a:lstStyle/>
          <a:p>
            <a:pPr>
              <a:lnSpc>
                <a:spcPct val="90000"/>
              </a:lnSpc>
              <a:spcAft>
                <a:spcPts val="600"/>
              </a:spcAft>
            </a:pPr>
            <a:r>
              <a:rPr lang="en-US" sz="2400" dirty="0"/>
              <a:t>I know that two and two make four - and should be glad to prove it too if I could - though I must say if by any sort of process I could convert 2 and 2 into five it would give me much greater pleasure. ~Lord Byron</a:t>
            </a:r>
            <a:endParaRPr lang="en-US" sz="2400" dirty="0">
              <a:gradFill>
                <a:gsLst>
                  <a:gs pos="2917">
                    <a:schemeClr val="tx1"/>
                  </a:gs>
                  <a:gs pos="30000">
                    <a:schemeClr val="tx1"/>
                  </a:gs>
                </a:gsLst>
                <a:lin ang="5400000" scaled="0"/>
              </a:gradFill>
            </a:endParaRPr>
          </a:p>
        </p:txBody>
      </p:sp>
      <p:sp>
        <p:nvSpPr>
          <p:cNvPr id="9" name="TextBox 8"/>
          <p:cNvSpPr txBox="1"/>
          <p:nvPr/>
        </p:nvSpPr>
        <p:spPr>
          <a:xfrm>
            <a:off x="274639" y="2125662"/>
            <a:ext cx="19963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1788 - 1824</a:t>
            </a:r>
          </a:p>
        </p:txBody>
      </p:sp>
      <p:pic>
        <p:nvPicPr>
          <p:cNvPr id="3074" name="Picture 2" descr="http://www.modernlib.com/authors/bAuthors/Byron%20images/Byron.DonJuan.1954.1961.bi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6437" y="38653"/>
            <a:ext cx="4799012" cy="6955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07168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Hello World</a:t>
            </a:r>
          </a:p>
        </p:txBody>
      </p:sp>
    </p:spTree>
    <p:extLst>
      <p:ext uri="{BB962C8B-B14F-4D97-AF65-F5344CB8AC3E}">
        <p14:creationId xmlns:p14="http://schemas.microsoft.com/office/powerpoint/2010/main" val="70469869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1026" name="Picture 2" descr="https://camo.githubusercontent.com/80b5b361476d7ee5154dd92d731d1f82d4443967/687474703a2f2f646f63732e626f746672616d65776f726b2e636f6d2f656e2d75732f696d616765732f6661712d6f766572766965772f626f746672616d65776f726b5f6f766572766965775f6a756c792e706e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436" y="68262"/>
            <a:ext cx="12056533"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08350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1969385"/>
          </a:xfrm>
        </p:spPr>
        <p:txBody>
          <a:bodyPr/>
          <a:lstStyle/>
          <a:p>
            <a:r>
              <a:rPr lang="en-US" dirty="0"/>
              <a:t>The Brains of your bot.</a:t>
            </a:r>
          </a:p>
          <a:p>
            <a:r>
              <a:rPr lang="en-US" dirty="0"/>
              <a:t>Manages your bots conversations with users across multiple channels</a:t>
            </a:r>
          </a:p>
        </p:txBody>
      </p:sp>
      <p:sp>
        <p:nvSpPr>
          <p:cNvPr id="3" name="Title 2"/>
          <p:cNvSpPr>
            <a:spLocks noGrp="1"/>
          </p:cNvSpPr>
          <p:nvPr>
            <p:ph type="title"/>
          </p:nvPr>
        </p:nvSpPr>
        <p:spPr/>
        <p:txBody>
          <a:bodyPr/>
          <a:lstStyle/>
          <a:p>
            <a:r>
              <a:rPr lang="en-US" dirty="0"/>
              <a:t>Universal Bot</a:t>
            </a:r>
          </a:p>
        </p:txBody>
      </p:sp>
      <p:pic>
        <p:nvPicPr>
          <p:cNvPr id="4" name="Picture 3"/>
          <p:cNvPicPr>
            <a:picLocks noChangeAspect="1"/>
          </p:cNvPicPr>
          <p:nvPr/>
        </p:nvPicPr>
        <p:blipFill>
          <a:blip r:embed="rId2"/>
          <a:stretch>
            <a:fillRect/>
          </a:stretch>
        </p:blipFill>
        <p:spPr>
          <a:xfrm>
            <a:off x="2255837" y="3878262"/>
            <a:ext cx="7409524" cy="2466667"/>
          </a:xfrm>
          <a:prstGeom prst="rect">
            <a:avLst/>
          </a:prstGeom>
        </p:spPr>
      </p:pic>
    </p:spTree>
    <p:extLst>
      <p:ext uri="{BB962C8B-B14F-4D97-AF65-F5344CB8AC3E}">
        <p14:creationId xmlns:p14="http://schemas.microsoft.com/office/powerpoint/2010/main" val="220086657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1292405"/>
          </a:xfrm>
        </p:spPr>
        <p:txBody>
          <a:bodyPr/>
          <a:lstStyle/>
          <a:p>
            <a:r>
              <a:rPr lang="en-US" dirty="0"/>
              <a:t>Connects a </a:t>
            </a:r>
            <a:r>
              <a:rPr lang="en-US" dirty="0" err="1"/>
              <a:t>UniversalBot</a:t>
            </a:r>
            <a:r>
              <a:rPr lang="en-US" dirty="0"/>
              <a:t> to multiple channels via the Bot Framework.</a:t>
            </a:r>
          </a:p>
        </p:txBody>
      </p:sp>
      <p:sp>
        <p:nvSpPr>
          <p:cNvPr id="3" name="Title 2"/>
          <p:cNvSpPr>
            <a:spLocks noGrp="1"/>
          </p:cNvSpPr>
          <p:nvPr>
            <p:ph type="title"/>
          </p:nvPr>
        </p:nvSpPr>
        <p:spPr/>
        <p:txBody>
          <a:bodyPr/>
          <a:lstStyle/>
          <a:p>
            <a:r>
              <a:rPr lang="en-US" dirty="0"/>
              <a:t>Chat &amp; Console Connector</a:t>
            </a:r>
          </a:p>
        </p:txBody>
      </p:sp>
      <p:pic>
        <p:nvPicPr>
          <p:cNvPr id="4" name="Picture 3"/>
          <p:cNvPicPr>
            <a:picLocks noChangeAspect="1"/>
          </p:cNvPicPr>
          <p:nvPr/>
        </p:nvPicPr>
        <p:blipFill>
          <a:blip r:embed="rId2"/>
          <a:stretch>
            <a:fillRect/>
          </a:stretch>
        </p:blipFill>
        <p:spPr>
          <a:xfrm>
            <a:off x="3170237" y="3116262"/>
            <a:ext cx="5257800" cy="1190065"/>
          </a:xfrm>
          <a:prstGeom prst="rect">
            <a:avLst/>
          </a:prstGeom>
        </p:spPr>
      </p:pic>
      <p:pic>
        <p:nvPicPr>
          <p:cNvPr id="6" name="Picture 5"/>
          <p:cNvPicPr>
            <a:picLocks noChangeAspect="1"/>
          </p:cNvPicPr>
          <p:nvPr/>
        </p:nvPicPr>
        <p:blipFill>
          <a:blip r:embed="rId3"/>
          <a:stretch>
            <a:fillRect/>
          </a:stretch>
        </p:blipFill>
        <p:spPr>
          <a:xfrm>
            <a:off x="2713037" y="4538815"/>
            <a:ext cx="2933333" cy="2314286"/>
          </a:xfrm>
          <a:prstGeom prst="rect">
            <a:avLst/>
          </a:prstGeom>
        </p:spPr>
      </p:pic>
      <p:pic>
        <p:nvPicPr>
          <p:cNvPr id="7" name="Picture 6"/>
          <p:cNvPicPr>
            <a:picLocks noChangeAspect="1"/>
          </p:cNvPicPr>
          <p:nvPr/>
        </p:nvPicPr>
        <p:blipFill>
          <a:blip r:embed="rId4"/>
          <a:stretch>
            <a:fillRect/>
          </a:stretch>
        </p:blipFill>
        <p:spPr>
          <a:xfrm>
            <a:off x="5837237" y="4538815"/>
            <a:ext cx="3048000" cy="2381250"/>
          </a:xfrm>
          <a:prstGeom prst="rect">
            <a:avLst/>
          </a:prstGeom>
        </p:spPr>
      </p:pic>
    </p:spTree>
    <p:extLst>
      <p:ext uri="{BB962C8B-B14F-4D97-AF65-F5344CB8AC3E}">
        <p14:creationId xmlns:p14="http://schemas.microsoft.com/office/powerpoint/2010/main" val="55167289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2052" name="Picture 4" descr="https://d28ukn35zk34qe.cloudfront.net/2016/03/31135420/connector-getstarted-system-diagram.p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0" y="-1"/>
            <a:ext cx="12434711" cy="69945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8734206" y="559496"/>
            <a:ext cx="3406435" cy="5875529"/>
          </a:xfrm>
          <a:prstGeom prst="rect">
            <a:avLst/>
          </a:prstGeom>
        </p:spPr>
      </p:pic>
    </p:spTree>
    <p:extLst>
      <p:ext uri="{BB962C8B-B14F-4D97-AF65-F5344CB8AC3E}">
        <p14:creationId xmlns:p14="http://schemas.microsoft.com/office/powerpoint/2010/main" val="400494944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 </a:t>
            </a:r>
            <a:r>
              <a:rPr lang="en-US" dirty="0" err="1"/>
              <a:t>SimpleBot</a:t>
            </a:r>
            <a:endParaRPr lang="en-US" dirty="0"/>
          </a:p>
        </p:txBody>
      </p:sp>
      <p:pic>
        <p:nvPicPr>
          <p:cNvPr id="5" name="Picture 4"/>
          <p:cNvPicPr>
            <a:picLocks noChangeAspect="1"/>
          </p:cNvPicPr>
          <p:nvPr/>
        </p:nvPicPr>
        <p:blipFill>
          <a:blip r:embed="rId2"/>
          <a:stretch>
            <a:fillRect/>
          </a:stretch>
        </p:blipFill>
        <p:spPr>
          <a:xfrm>
            <a:off x="8504237" y="518408"/>
            <a:ext cx="2484263" cy="5873286"/>
          </a:xfrm>
          <a:prstGeom prst="rect">
            <a:avLst/>
          </a:prstGeom>
        </p:spPr>
      </p:pic>
    </p:spTree>
    <p:extLst>
      <p:ext uri="{BB962C8B-B14F-4D97-AF65-F5344CB8AC3E}">
        <p14:creationId xmlns:p14="http://schemas.microsoft.com/office/powerpoint/2010/main" val="100268587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Conversation Flow</a:t>
            </a:r>
          </a:p>
        </p:txBody>
      </p:sp>
    </p:spTree>
    <p:extLst>
      <p:ext uri="{BB962C8B-B14F-4D97-AF65-F5344CB8AC3E}">
        <p14:creationId xmlns:p14="http://schemas.microsoft.com/office/powerpoint/2010/main" val="241551530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4238739" y="17446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Parse URL</a:t>
            </a:r>
          </a:p>
        </p:txBody>
      </p:sp>
      <p:sp>
        <p:nvSpPr>
          <p:cNvPr id="3" name="Rectangle 2"/>
          <p:cNvSpPr/>
          <p:nvPr/>
        </p:nvSpPr>
        <p:spPr bwMode="auto">
          <a:xfrm>
            <a:off x="4237037" y="27352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Find Matching Route</a:t>
            </a:r>
          </a:p>
        </p:txBody>
      </p:sp>
      <p:sp>
        <p:nvSpPr>
          <p:cNvPr id="4" name="Diamond 3"/>
          <p:cNvSpPr/>
          <p:nvPr/>
        </p:nvSpPr>
        <p:spPr bwMode="auto">
          <a:xfrm>
            <a:off x="4465637" y="3725862"/>
            <a:ext cx="2971800" cy="2209800"/>
          </a:xfrm>
          <a:prstGeom prst="diamond">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Route Found?</a:t>
            </a:r>
          </a:p>
        </p:txBody>
      </p:sp>
      <p:sp>
        <p:nvSpPr>
          <p:cNvPr id="5" name="Rectangle 4"/>
          <p:cNvSpPr/>
          <p:nvPr/>
        </p:nvSpPr>
        <p:spPr bwMode="auto">
          <a:xfrm>
            <a:off x="413816" y="6084280"/>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404 Error</a:t>
            </a:r>
          </a:p>
        </p:txBody>
      </p:sp>
      <p:sp>
        <p:nvSpPr>
          <p:cNvPr id="6" name="Rectangle 5"/>
          <p:cNvSpPr/>
          <p:nvPr/>
        </p:nvSpPr>
        <p:spPr bwMode="auto">
          <a:xfrm>
            <a:off x="8351837" y="60880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Process Request</a:t>
            </a:r>
          </a:p>
        </p:txBody>
      </p:sp>
      <p:cxnSp>
        <p:nvCxnSpPr>
          <p:cNvPr id="8" name="Straight Arrow Connector 7"/>
          <p:cNvCxnSpPr/>
          <p:nvPr/>
        </p:nvCxnSpPr>
        <p:spPr>
          <a:xfrm>
            <a:off x="2141537" y="4830762"/>
            <a:ext cx="0" cy="125351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4" idx="1"/>
          </p:cNvCxnSpPr>
          <p:nvPr/>
        </p:nvCxnSpPr>
        <p:spPr>
          <a:xfrm>
            <a:off x="2141537" y="4830762"/>
            <a:ext cx="23241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0180637" y="4830762"/>
            <a:ext cx="0" cy="12573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7437437" y="4819360"/>
            <a:ext cx="2743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081977" y="4106862"/>
            <a:ext cx="7813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No</a:t>
            </a:r>
          </a:p>
        </p:txBody>
      </p:sp>
      <p:sp>
        <p:nvSpPr>
          <p:cNvPr id="18" name="TextBox 17"/>
          <p:cNvSpPr txBox="1"/>
          <p:nvPr/>
        </p:nvSpPr>
        <p:spPr>
          <a:xfrm>
            <a:off x="8353539" y="4335462"/>
            <a:ext cx="80233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Yes</a:t>
            </a:r>
          </a:p>
        </p:txBody>
      </p:sp>
      <p:cxnSp>
        <p:nvCxnSpPr>
          <p:cNvPr id="19" name="Straight Arrow Connector 18"/>
          <p:cNvCxnSpPr>
            <a:stCxn id="3" idx="2"/>
          </p:cNvCxnSpPr>
          <p:nvPr/>
        </p:nvCxnSpPr>
        <p:spPr>
          <a:xfrm>
            <a:off x="5951537" y="33448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5951537" y="23542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951537" y="13636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43267" y="830262"/>
            <a:ext cx="281654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Incoming Request</a:t>
            </a:r>
          </a:p>
        </p:txBody>
      </p:sp>
      <p:sp>
        <p:nvSpPr>
          <p:cNvPr id="29" name="TextBox 28"/>
          <p:cNvSpPr txBox="1"/>
          <p:nvPr/>
        </p:nvSpPr>
        <p:spPr>
          <a:xfrm>
            <a:off x="3814038" y="110145"/>
            <a:ext cx="446628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Dialogs = Routing</a:t>
            </a:r>
          </a:p>
        </p:txBody>
      </p:sp>
    </p:spTree>
    <p:extLst>
      <p:ext uri="{BB962C8B-B14F-4D97-AF65-F5344CB8AC3E}">
        <p14:creationId xmlns:p14="http://schemas.microsoft.com/office/powerpoint/2010/main" val="40146814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www.katscafe.com/im/conversation_ma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4837" y="1363662"/>
            <a:ext cx="8562975" cy="50292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814038" y="110145"/>
            <a:ext cx="446628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Dialogs = Routing</a:t>
            </a:r>
          </a:p>
        </p:txBody>
      </p:sp>
    </p:spTree>
    <p:extLst>
      <p:ext uri="{BB962C8B-B14F-4D97-AF65-F5344CB8AC3E}">
        <p14:creationId xmlns:p14="http://schemas.microsoft.com/office/powerpoint/2010/main" val="226795897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07146" y="0"/>
            <a:ext cx="10222183" cy="6994525"/>
          </a:xfrm>
          <a:prstGeom prst="rect">
            <a:avLst/>
          </a:prstGeom>
        </p:spPr>
      </p:pic>
    </p:spTree>
    <p:extLst>
      <p:ext uri="{BB962C8B-B14F-4D97-AF65-F5344CB8AC3E}">
        <p14:creationId xmlns:p14="http://schemas.microsoft.com/office/powerpoint/2010/main" val="42575025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Augusta Ada Byron</a:t>
            </a:r>
          </a:p>
        </p:txBody>
      </p:sp>
      <p:pic>
        <p:nvPicPr>
          <p:cNvPr id="6" name="Picture Placeholder 5"/>
          <p:cNvPicPr>
            <a:picLocks noGrp="1" noChangeAspect="1"/>
          </p:cNvPicPr>
          <p:nvPr>
            <p:ph type="pic" sz="quarter" idx="10"/>
          </p:nvPr>
        </p:nvPicPr>
        <p:blipFill>
          <a:blip r:embed="rId2"/>
          <a:srcRect t="10878" b="10878"/>
          <a:stretch>
            <a:fillRect/>
          </a:stretch>
        </p:blipFill>
        <p:spPr/>
      </p:pic>
      <p:sp>
        <p:nvSpPr>
          <p:cNvPr id="8" name="Title 3"/>
          <p:cNvSpPr txBox="1">
            <a:spLocks/>
          </p:cNvSpPr>
          <p:nvPr/>
        </p:nvSpPr>
        <p:spPr>
          <a:xfrm>
            <a:off x="6681298" y="2354262"/>
            <a:ext cx="548639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659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800" dirty="0"/>
              <a:t>Countess of Lovelace</a:t>
            </a:r>
          </a:p>
        </p:txBody>
      </p:sp>
    </p:spTree>
    <p:extLst>
      <p:ext uri="{BB962C8B-B14F-4D97-AF65-F5344CB8AC3E}">
        <p14:creationId xmlns:p14="http://schemas.microsoft.com/office/powerpoint/2010/main" val="1118926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814038" y="110145"/>
            <a:ext cx="446628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Dialogs = Routing</a:t>
            </a:r>
          </a:p>
        </p:txBody>
      </p:sp>
      <p:sp>
        <p:nvSpPr>
          <p:cNvPr id="4" name="TextBox 3"/>
          <p:cNvSpPr txBox="1"/>
          <p:nvPr/>
        </p:nvSpPr>
        <p:spPr>
          <a:xfrm>
            <a:off x="1036637" y="1744662"/>
            <a:ext cx="10158743"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All bots will have at least one </a:t>
            </a:r>
            <a:r>
              <a:rPr lang="en-US" sz="4000" dirty="0">
                <a:solidFill>
                  <a:srgbClr val="C00000"/>
                </a:solidFill>
              </a:rPr>
              <a:t>root '/' </a:t>
            </a:r>
            <a:r>
              <a:rPr lang="en-US" sz="4000" dirty="0">
                <a:solidFill>
                  <a:srgbClr val="0078D7"/>
                </a:solidFill>
              </a:rPr>
              <a:t>dialog</a:t>
            </a:r>
          </a:p>
        </p:txBody>
      </p:sp>
      <p:sp>
        <p:nvSpPr>
          <p:cNvPr id="5" name="TextBox 4"/>
          <p:cNvSpPr txBox="1"/>
          <p:nvPr/>
        </p:nvSpPr>
        <p:spPr>
          <a:xfrm>
            <a:off x="999024" y="2735262"/>
            <a:ext cx="4569521" cy="2111347"/>
          </a:xfrm>
          <a:prstGeom prst="rect">
            <a:avLst/>
          </a:prstGeom>
          <a:noFill/>
        </p:spPr>
        <p:txBody>
          <a:bodyPr wrap="non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4000" dirty="0">
                <a:solidFill>
                  <a:srgbClr val="0078D7"/>
                </a:solidFill>
              </a:rPr>
              <a:t>Dialog Handlers</a:t>
            </a:r>
          </a:p>
          <a:p>
            <a:pPr marL="1037871" lvl="1" indent="-571500">
              <a:lnSpc>
                <a:spcPct val="90000"/>
              </a:lnSpc>
              <a:spcAft>
                <a:spcPts val="600"/>
              </a:spcAft>
              <a:buFont typeface="Arial" panose="020B0604020202020204" pitchFamily="34" charset="0"/>
              <a:buChar char="•"/>
            </a:pPr>
            <a:r>
              <a:rPr lang="en-US" sz="4000" dirty="0">
                <a:solidFill>
                  <a:srgbClr val="0078D7"/>
                </a:solidFill>
              </a:rPr>
              <a:t>Waterfall</a:t>
            </a:r>
          </a:p>
          <a:p>
            <a:pPr marL="1037871" lvl="1" indent="-571500">
              <a:lnSpc>
                <a:spcPct val="90000"/>
              </a:lnSpc>
              <a:spcAft>
                <a:spcPts val="600"/>
              </a:spcAft>
              <a:buFont typeface="Arial" panose="020B0604020202020204" pitchFamily="34" charset="0"/>
              <a:buChar char="•"/>
            </a:pPr>
            <a:r>
              <a:rPr lang="en-US" sz="4000" dirty="0">
                <a:solidFill>
                  <a:srgbClr val="0078D7"/>
                </a:solidFill>
              </a:rPr>
              <a:t>Dialog Object</a:t>
            </a:r>
          </a:p>
        </p:txBody>
      </p:sp>
    </p:spTree>
    <p:extLst>
      <p:ext uri="{BB962C8B-B14F-4D97-AF65-F5344CB8AC3E}">
        <p14:creationId xmlns:p14="http://schemas.microsoft.com/office/powerpoint/2010/main" val="181855560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41837" y="144462"/>
            <a:ext cx="2387000"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Waterfall</a:t>
            </a:r>
          </a:p>
        </p:txBody>
      </p:sp>
      <p:sp>
        <p:nvSpPr>
          <p:cNvPr id="4" name="TextBox 3"/>
          <p:cNvSpPr txBox="1"/>
          <p:nvPr/>
        </p:nvSpPr>
        <p:spPr>
          <a:xfrm>
            <a:off x="1036637" y="1744662"/>
            <a:ext cx="6766276"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Exactly what it sounds like… </a:t>
            </a:r>
          </a:p>
        </p:txBody>
      </p:sp>
      <p:pic>
        <p:nvPicPr>
          <p:cNvPr id="3" name="Picture 2"/>
          <p:cNvPicPr>
            <a:picLocks noChangeAspect="1"/>
          </p:cNvPicPr>
          <p:nvPr/>
        </p:nvPicPr>
        <p:blipFill>
          <a:blip r:embed="rId2"/>
          <a:stretch>
            <a:fillRect/>
          </a:stretch>
        </p:blipFill>
        <p:spPr>
          <a:xfrm>
            <a:off x="1722437" y="2887662"/>
            <a:ext cx="10190000" cy="2316536"/>
          </a:xfrm>
          <a:prstGeom prst="rect">
            <a:avLst/>
          </a:prstGeom>
        </p:spPr>
      </p:pic>
    </p:spTree>
    <p:extLst>
      <p:ext uri="{BB962C8B-B14F-4D97-AF65-F5344CB8AC3E}">
        <p14:creationId xmlns:p14="http://schemas.microsoft.com/office/powerpoint/2010/main" val="142498136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41837" y="144462"/>
            <a:ext cx="2387000"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Waterfall</a:t>
            </a:r>
          </a:p>
        </p:txBody>
      </p:sp>
      <p:sp>
        <p:nvSpPr>
          <p:cNvPr id="4" name="TextBox 3"/>
          <p:cNvSpPr txBox="1"/>
          <p:nvPr/>
        </p:nvSpPr>
        <p:spPr>
          <a:xfrm>
            <a:off x="1036637" y="1744662"/>
            <a:ext cx="6766276"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Exactly what it sounds like… </a:t>
            </a:r>
          </a:p>
        </p:txBody>
      </p:sp>
      <p:pic>
        <p:nvPicPr>
          <p:cNvPr id="2" name="Picture 1"/>
          <p:cNvPicPr>
            <a:picLocks noChangeAspect="1"/>
          </p:cNvPicPr>
          <p:nvPr/>
        </p:nvPicPr>
        <p:blipFill>
          <a:blip r:embed="rId2"/>
          <a:stretch>
            <a:fillRect/>
          </a:stretch>
        </p:blipFill>
        <p:spPr>
          <a:xfrm>
            <a:off x="2713037" y="2594125"/>
            <a:ext cx="6622354" cy="4313294"/>
          </a:xfrm>
          <a:prstGeom prst="rect">
            <a:avLst/>
          </a:prstGeom>
        </p:spPr>
      </p:pic>
    </p:spTree>
    <p:extLst>
      <p:ext uri="{BB962C8B-B14F-4D97-AF65-F5344CB8AC3E}">
        <p14:creationId xmlns:p14="http://schemas.microsoft.com/office/powerpoint/2010/main" val="264185419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237037" y="220662"/>
            <a:ext cx="3474349"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 Object</a:t>
            </a:r>
          </a:p>
        </p:txBody>
      </p:sp>
      <p:pic>
        <p:nvPicPr>
          <p:cNvPr id="5" name="Picture 4"/>
          <p:cNvPicPr>
            <a:picLocks noChangeAspect="1"/>
          </p:cNvPicPr>
          <p:nvPr/>
        </p:nvPicPr>
        <p:blipFill>
          <a:blip r:embed="rId2"/>
          <a:stretch>
            <a:fillRect/>
          </a:stretch>
        </p:blipFill>
        <p:spPr>
          <a:xfrm>
            <a:off x="2103437" y="2201862"/>
            <a:ext cx="8408963" cy="2559661"/>
          </a:xfrm>
          <a:prstGeom prst="rect">
            <a:avLst/>
          </a:prstGeom>
        </p:spPr>
      </p:pic>
    </p:spTree>
    <p:extLst>
      <p:ext uri="{BB962C8B-B14F-4D97-AF65-F5344CB8AC3E}">
        <p14:creationId xmlns:p14="http://schemas.microsoft.com/office/powerpoint/2010/main" val="132048430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977024" y="830262"/>
            <a:ext cx="4495800" cy="5179044"/>
          </a:xfrm>
          <a:prstGeom prst="rect">
            <a:avLst/>
          </a:prstGeom>
          <a:noFill/>
          <a:ln w="57150">
            <a:solidFill>
              <a:schemeClr val="tx1">
                <a:lumMod val="5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p:cNvSpPr/>
          <p:nvPr/>
        </p:nvSpPr>
        <p:spPr bwMode="auto">
          <a:xfrm>
            <a:off x="977024" y="925342"/>
            <a:ext cx="2835987" cy="7826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solidFill>
                  <a:schemeClr val="tx1">
                    <a:lumMod val="85000"/>
                  </a:schemeClr>
                </a:solidFill>
                <a:latin typeface="Segoe UI"/>
                <a:ea typeface="Segoe UI" pitchFamily="34" charset="0"/>
                <a:cs typeface="Segoe UI" pitchFamily="34" charset="0"/>
              </a:rPr>
              <a:t>Prompt types</a:t>
            </a:r>
          </a:p>
        </p:txBody>
      </p:sp>
      <p:sp>
        <p:nvSpPr>
          <p:cNvPr id="21" name="Rectangle 20"/>
          <p:cNvSpPr/>
          <p:nvPr/>
        </p:nvSpPr>
        <p:spPr bwMode="auto">
          <a:xfrm>
            <a:off x="1434223" y="2463339"/>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Prompts.confirm</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2" name="Rectangle 21"/>
          <p:cNvSpPr/>
          <p:nvPr/>
        </p:nvSpPr>
        <p:spPr bwMode="auto">
          <a:xfrm>
            <a:off x="1434223" y="3123633"/>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Prompts.number</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3" name="Rectangle 22"/>
          <p:cNvSpPr/>
          <p:nvPr/>
        </p:nvSpPr>
        <p:spPr bwMode="auto">
          <a:xfrm>
            <a:off x="1434223" y="3760678"/>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Prompts.time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4" name="Rectangle 23"/>
          <p:cNvSpPr/>
          <p:nvPr/>
        </p:nvSpPr>
        <p:spPr bwMode="auto">
          <a:xfrm>
            <a:off x="1434223" y="44018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Prompts.choice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5" name="Rectangle 24"/>
          <p:cNvSpPr/>
          <p:nvPr/>
        </p:nvSpPr>
        <p:spPr bwMode="auto">
          <a:xfrm>
            <a:off x="1415692" y="50850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Prompts.attachment</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6" name="Rectangle 25"/>
          <p:cNvSpPr/>
          <p:nvPr/>
        </p:nvSpPr>
        <p:spPr bwMode="auto">
          <a:xfrm>
            <a:off x="1434223" y="1835625"/>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latin typeface="Segoe UI"/>
                <a:ea typeface="Segoe UI" pitchFamily="34" charset="0"/>
                <a:cs typeface="Segoe UI" pitchFamily="34" charset="0"/>
              </a:rPr>
              <a:t>Prompts.text</a:t>
            </a:r>
            <a:r>
              <a:rPr lang="en-US" sz="2448" dirty="0">
                <a:solidFill>
                  <a:srgbClr val="FFFFFF"/>
                </a:solidFill>
                <a:latin typeface="Segoe UI"/>
                <a:ea typeface="Segoe UI" pitchFamily="34" charset="0"/>
                <a:cs typeface="Segoe UI" pitchFamily="34" charset="0"/>
              </a:rPr>
              <a:t>()</a:t>
            </a:r>
          </a:p>
        </p:txBody>
      </p:sp>
      <p:sp>
        <p:nvSpPr>
          <p:cNvPr id="2" name="Rectangle 1"/>
          <p:cNvSpPr/>
          <p:nvPr/>
        </p:nvSpPr>
        <p:spPr>
          <a:xfrm>
            <a:off x="382505" y="6254845"/>
            <a:ext cx="8137524" cy="307777"/>
          </a:xfrm>
          <a:prstGeom prst="rect">
            <a:avLst/>
          </a:prstGeom>
        </p:spPr>
        <p:txBody>
          <a:bodyPr wrap="square">
            <a:spAutoFit/>
          </a:bodyPr>
          <a:lstStyle/>
          <a:p>
            <a:r>
              <a:rPr lang="en-US" sz="1400" dirty="0"/>
              <a:t>https://docs.botframework.com/en-us/node/builder/chat/prompts/</a:t>
            </a:r>
          </a:p>
        </p:txBody>
      </p:sp>
      <p:sp>
        <p:nvSpPr>
          <p:cNvPr id="28" name="Rectangle 27"/>
          <p:cNvSpPr/>
          <p:nvPr/>
        </p:nvSpPr>
        <p:spPr bwMode="auto">
          <a:xfrm>
            <a:off x="6065837" y="837279"/>
            <a:ext cx="5562600" cy="5179044"/>
          </a:xfrm>
          <a:prstGeom prst="rect">
            <a:avLst/>
          </a:prstGeom>
          <a:noFill/>
          <a:ln w="57150">
            <a:solidFill>
              <a:schemeClr val="tx1">
                <a:lumMod val="5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Rectangle 28"/>
          <p:cNvSpPr/>
          <p:nvPr/>
        </p:nvSpPr>
        <p:spPr bwMode="auto">
          <a:xfrm>
            <a:off x="7132637" y="932359"/>
            <a:ext cx="2835987" cy="7826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solidFill>
                  <a:schemeClr val="tx1">
                    <a:lumMod val="85000"/>
                  </a:schemeClr>
                </a:solidFill>
                <a:latin typeface="Segoe UI"/>
                <a:ea typeface="Segoe UI" pitchFamily="34" charset="0"/>
                <a:cs typeface="Segoe UI" pitchFamily="34" charset="0"/>
              </a:rPr>
              <a:t>Dialog Actions</a:t>
            </a:r>
          </a:p>
        </p:txBody>
      </p:sp>
      <p:sp>
        <p:nvSpPr>
          <p:cNvPr id="30" name="Rectangle 29"/>
          <p:cNvSpPr/>
          <p:nvPr/>
        </p:nvSpPr>
        <p:spPr bwMode="auto">
          <a:xfrm>
            <a:off x="6740012" y="2470356"/>
            <a:ext cx="4431224"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DialogAction.beginDialog</a:t>
            </a:r>
            <a:endParaRPr lang="en-US" sz="2448" dirty="0">
              <a:solidFill>
                <a:srgbClr val="FFFFFF"/>
              </a:solidFill>
              <a:latin typeface="Segoe UI"/>
              <a:ea typeface="Segoe UI" pitchFamily="34" charset="0"/>
              <a:cs typeface="Segoe UI" pitchFamily="34" charset="0"/>
            </a:endParaRPr>
          </a:p>
        </p:txBody>
      </p:sp>
      <p:sp>
        <p:nvSpPr>
          <p:cNvPr id="31" name="Rectangle 30"/>
          <p:cNvSpPr/>
          <p:nvPr/>
        </p:nvSpPr>
        <p:spPr bwMode="auto">
          <a:xfrm>
            <a:off x="6740012" y="3130650"/>
            <a:ext cx="4431224"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DialogAction.endDialog</a:t>
            </a:r>
            <a:endParaRPr lang="en-US" sz="2448" dirty="0">
              <a:solidFill>
                <a:srgbClr val="FFFFFF"/>
              </a:solidFill>
              <a:latin typeface="Segoe UI"/>
              <a:ea typeface="Segoe UI" pitchFamily="34" charset="0"/>
              <a:cs typeface="Segoe UI" pitchFamily="34" charset="0"/>
            </a:endParaRPr>
          </a:p>
        </p:txBody>
      </p:sp>
      <p:sp>
        <p:nvSpPr>
          <p:cNvPr id="32" name="Rectangle 31"/>
          <p:cNvSpPr/>
          <p:nvPr/>
        </p:nvSpPr>
        <p:spPr bwMode="auto">
          <a:xfrm>
            <a:off x="6740012" y="3767695"/>
            <a:ext cx="4431224"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DialogAction.validatedDialog</a:t>
            </a:r>
            <a:endParaRPr lang="en-US" sz="2448" dirty="0">
              <a:solidFill>
                <a:srgbClr val="FFFFFF"/>
              </a:solidFill>
              <a:latin typeface="Segoe UI"/>
              <a:ea typeface="Segoe UI" pitchFamily="34" charset="0"/>
              <a:cs typeface="Segoe UI" pitchFamily="34" charset="0"/>
            </a:endParaRPr>
          </a:p>
        </p:txBody>
      </p:sp>
      <p:sp>
        <p:nvSpPr>
          <p:cNvPr id="35" name="Rectangle 34"/>
          <p:cNvSpPr/>
          <p:nvPr/>
        </p:nvSpPr>
        <p:spPr bwMode="auto">
          <a:xfrm>
            <a:off x="6740012" y="1842642"/>
            <a:ext cx="4431224"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latin typeface="Segoe UI"/>
                <a:ea typeface="Segoe UI" pitchFamily="34" charset="0"/>
                <a:cs typeface="Segoe UI" pitchFamily="34" charset="0"/>
              </a:rPr>
              <a:t>DialogAction.send</a:t>
            </a:r>
            <a:endParaRPr lang="en-US" sz="2448" dirty="0">
              <a:solidFill>
                <a:srgbClr val="FFFFFF"/>
              </a:solidFill>
              <a:latin typeface="Segoe UI"/>
              <a:ea typeface="Segoe UI" pitchFamily="34" charset="0"/>
              <a:cs typeface="Segoe UI" pitchFamily="34" charset="0"/>
            </a:endParaRPr>
          </a:p>
        </p:txBody>
      </p:sp>
      <p:sp>
        <p:nvSpPr>
          <p:cNvPr id="3" name="Rectangle 2"/>
          <p:cNvSpPr/>
          <p:nvPr/>
        </p:nvSpPr>
        <p:spPr>
          <a:xfrm>
            <a:off x="382505" y="6562622"/>
            <a:ext cx="12161838" cy="307777"/>
          </a:xfrm>
          <a:prstGeom prst="rect">
            <a:avLst/>
          </a:prstGeom>
        </p:spPr>
        <p:txBody>
          <a:bodyPr wrap="square">
            <a:spAutoFit/>
          </a:bodyPr>
          <a:lstStyle/>
          <a:p>
            <a:r>
              <a:rPr lang="en-US" sz="1400" dirty="0"/>
              <a:t>https://docs.botframework.com/en-us/node/builder/chat-reference/classes/_botbuilder_d_.dialogaction.html#validatedprompt</a:t>
            </a:r>
          </a:p>
        </p:txBody>
      </p:sp>
    </p:spTree>
    <p:extLst>
      <p:ext uri="{BB962C8B-B14F-4D97-AF65-F5344CB8AC3E}">
        <p14:creationId xmlns:p14="http://schemas.microsoft.com/office/powerpoint/2010/main" val="1397449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28" grpId="0" animBg="1"/>
      <p:bldP spid="2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97650" y="1081100"/>
            <a:ext cx="6216650" cy="3693319"/>
          </a:xfrm>
          <a:prstGeom prst="rect">
            <a:avLst/>
          </a:prstGeom>
        </p:spPr>
        <p:txBody>
          <a:bodyPr>
            <a:spAutoFit/>
          </a:bodyPr>
          <a:lstStyle/>
          <a:p>
            <a:r>
              <a:rPr lang="en-US" dirty="0" err="1"/>
              <a:t>var</a:t>
            </a:r>
            <a:r>
              <a:rPr lang="en-US" dirty="0"/>
              <a:t> builder = require(</a:t>
            </a:r>
            <a:r>
              <a:rPr lang="en-US" dirty="0">
                <a:solidFill>
                  <a:srgbClr val="DE2E58"/>
                </a:solidFill>
              </a:rPr>
              <a:t>'</a:t>
            </a:r>
            <a:r>
              <a:rPr lang="en-US" dirty="0" err="1">
                <a:solidFill>
                  <a:srgbClr val="DE2E58"/>
                </a:solidFill>
              </a:rPr>
              <a:t>botbuilder</a:t>
            </a:r>
            <a:r>
              <a:rPr lang="en-US" dirty="0">
                <a:solidFill>
                  <a:srgbClr val="DE2E58"/>
                </a:solidFill>
              </a:rPr>
              <a:t>');</a:t>
            </a:r>
          </a:p>
          <a:p>
            <a:endParaRPr lang="en-US" dirty="0"/>
          </a:p>
          <a:p>
            <a:r>
              <a:rPr lang="en-US" dirty="0" err="1"/>
              <a:t>var</a:t>
            </a:r>
            <a:r>
              <a:rPr lang="en-US" dirty="0"/>
              <a:t> connector = new </a:t>
            </a:r>
            <a:r>
              <a:rPr lang="en-US" dirty="0" err="1"/>
              <a:t>builder.ConsoleConnector</a:t>
            </a:r>
            <a:r>
              <a:rPr lang="en-US" dirty="0"/>
              <a:t>().listen();</a:t>
            </a:r>
          </a:p>
          <a:p>
            <a:r>
              <a:rPr lang="en-US" dirty="0" err="1"/>
              <a:t>var</a:t>
            </a:r>
            <a:r>
              <a:rPr lang="en-US" dirty="0"/>
              <a:t> bot = new </a:t>
            </a:r>
            <a:r>
              <a:rPr lang="en-US" dirty="0" err="1"/>
              <a:t>builder.UniversalBot</a:t>
            </a:r>
            <a:r>
              <a:rPr lang="en-US" dirty="0"/>
              <a:t>(connector);</a:t>
            </a:r>
            <a:br>
              <a:rPr lang="en-US" dirty="0"/>
            </a:br>
            <a:endParaRPr lang="en-US" dirty="0"/>
          </a:p>
          <a:p>
            <a:r>
              <a:rPr lang="en-US" dirty="0" err="1"/>
              <a:t>bot.dialog</a:t>
            </a:r>
            <a:r>
              <a:rPr lang="en-US" dirty="0"/>
              <a:t>(</a:t>
            </a:r>
            <a:r>
              <a:rPr lang="en-US" dirty="0">
                <a:solidFill>
                  <a:srgbClr val="FF0000"/>
                </a:solidFill>
              </a:rPr>
              <a:t>'/'</a:t>
            </a:r>
            <a:r>
              <a:rPr lang="en-US" dirty="0"/>
              <a:t>, [</a:t>
            </a:r>
          </a:p>
          <a:p>
            <a:r>
              <a:rPr lang="en-US" dirty="0"/>
              <a:t>    function (session) {</a:t>
            </a:r>
          </a:p>
          <a:p>
            <a:r>
              <a:rPr lang="en-US" dirty="0"/>
              <a:t>        </a:t>
            </a:r>
            <a:r>
              <a:rPr lang="en-US" dirty="0" err="1"/>
              <a:t>builder.Prompts.text</a:t>
            </a:r>
            <a:r>
              <a:rPr lang="en-US" dirty="0"/>
              <a:t>(session, </a:t>
            </a:r>
            <a:r>
              <a:rPr lang="en-US" dirty="0">
                <a:solidFill>
                  <a:srgbClr val="FF0000"/>
                </a:solidFill>
              </a:rPr>
              <a:t>'Hi! What is your name?'</a:t>
            </a:r>
            <a:r>
              <a:rPr lang="en-US" dirty="0"/>
              <a:t>);</a:t>
            </a:r>
          </a:p>
          <a:p>
            <a:r>
              <a:rPr lang="en-US" dirty="0"/>
              <a:t>    },</a:t>
            </a:r>
          </a:p>
          <a:p>
            <a:r>
              <a:rPr lang="en-US" dirty="0"/>
              <a:t>    function (session, results) {</a:t>
            </a:r>
          </a:p>
          <a:p>
            <a:r>
              <a:rPr lang="en-US" dirty="0"/>
              <a:t>        </a:t>
            </a:r>
            <a:r>
              <a:rPr lang="en-US" dirty="0" err="1"/>
              <a:t>session.send</a:t>
            </a:r>
            <a:r>
              <a:rPr lang="en-US" dirty="0"/>
              <a:t>(</a:t>
            </a:r>
            <a:r>
              <a:rPr lang="en-US" dirty="0">
                <a:solidFill>
                  <a:srgbClr val="FF0000"/>
                </a:solidFill>
              </a:rPr>
              <a:t>'Hello %s!', </a:t>
            </a:r>
            <a:r>
              <a:rPr lang="en-US" dirty="0" err="1"/>
              <a:t>results.response</a:t>
            </a:r>
            <a:r>
              <a:rPr lang="en-US" dirty="0"/>
              <a:t>);</a:t>
            </a:r>
          </a:p>
          <a:p>
            <a:r>
              <a:rPr lang="en-US" dirty="0"/>
              <a:t>    }</a:t>
            </a:r>
          </a:p>
          <a:p>
            <a:r>
              <a:rPr lang="en-US" dirty="0"/>
              <a:t>]);</a:t>
            </a:r>
          </a:p>
        </p:txBody>
      </p:sp>
      <p:sp>
        <p:nvSpPr>
          <p:cNvPr id="6" name="TextBox 5"/>
          <p:cNvSpPr txBox="1"/>
          <p:nvPr/>
        </p:nvSpPr>
        <p:spPr>
          <a:xfrm>
            <a:off x="3814038" y="110145"/>
            <a:ext cx="4062138"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Simple Waterfall</a:t>
            </a:r>
          </a:p>
        </p:txBody>
      </p:sp>
      <p:grpSp>
        <p:nvGrpSpPr>
          <p:cNvPr id="8" name="Group 7"/>
          <p:cNvGrpSpPr/>
          <p:nvPr/>
        </p:nvGrpSpPr>
        <p:grpSpPr>
          <a:xfrm>
            <a:off x="960437" y="2206393"/>
            <a:ext cx="11424247" cy="1446550"/>
            <a:chOff x="960437" y="2206393"/>
            <a:chExt cx="11424247" cy="1446550"/>
          </a:xfrm>
        </p:grpSpPr>
        <p:cxnSp>
          <p:nvCxnSpPr>
            <p:cNvPr id="11" name="Straight Connector 10"/>
            <p:cNvCxnSpPr/>
            <p:nvPr/>
          </p:nvCxnSpPr>
          <p:spPr>
            <a:xfrm flipV="1">
              <a:off x="960437" y="3573462"/>
              <a:ext cx="10606251" cy="3281"/>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5363350" y="2206393"/>
              <a:ext cx="7021334" cy="1446550"/>
              <a:chOff x="5363350" y="2206393"/>
              <a:chExt cx="7021334" cy="1446550"/>
            </a:xfrm>
          </p:grpSpPr>
          <p:cxnSp>
            <p:nvCxnSpPr>
              <p:cNvPr id="14" name="Straight Arrow Connector 13"/>
              <p:cNvCxnSpPr/>
              <p:nvPr/>
            </p:nvCxnSpPr>
            <p:spPr>
              <a:xfrm flipH="1">
                <a:off x="5363350" y="2582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5111720" cy="1446550"/>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Uses a text prompt to collect name</a:t>
                </a:r>
              </a:p>
              <a:p>
                <a:pPr>
                  <a:lnSpc>
                    <a:spcPct val="90000"/>
                  </a:lnSpc>
                  <a:spcAft>
                    <a:spcPts val="600"/>
                  </a:spcAft>
                </a:pPr>
                <a:r>
                  <a:rPr lang="en-US" sz="2400" dirty="0">
                    <a:solidFill>
                      <a:srgbClr val="0078D7"/>
                    </a:solidFill>
                  </a:rPr>
                  <a:t>and put in session.  </a:t>
                </a:r>
                <a:endParaRPr lang="en-US" sz="2400" dirty="0">
                  <a:solidFill>
                    <a:srgbClr val="FF0000"/>
                  </a:solidFill>
                </a:endParaRPr>
              </a:p>
            </p:txBody>
          </p:sp>
        </p:grpSp>
      </p:grpSp>
      <p:grpSp>
        <p:nvGrpSpPr>
          <p:cNvPr id="10" name="Group 9"/>
          <p:cNvGrpSpPr/>
          <p:nvPr/>
        </p:nvGrpSpPr>
        <p:grpSpPr>
          <a:xfrm>
            <a:off x="5303837" y="3733792"/>
            <a:ext cx="7023101" cy="1855893"/>
            <a:chOff x="5303837" y="3733792"/>
            <a:chExt cx="7023101" cy="1855893"/>
          </a:xfrm>
        </p:grpSpPr>
        <p:cxnSp>
          <p:nvCxnSpPr>
            <p:cNvPr id="16" name="Straight Arrow Connector 15"/>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5750" y="3733792"/>
              <a:ext cx="5041188" cy="1855893"/>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the result of the prompt</a:t>
              </a:r>
            </a:p>
            <a:p>
              <a:pPr>
                <a:lnSpc>
                  <a:spcPct val="90000"/>
                </a:lnSpc>
                <a:spcAft>
                  <a:spcPts val="600"/>
                </a:spcAft>
              </a:pPr>
              <a:r>
                <a:rPr lang="en-US" sz="2400" dirty="0">
                  <a:solidFill>
                    <a:srgbClr val="0078D7"/>
                  </a:solidFill>
                </a:rPr>
                <a:t>to echo back to user (notice that it</a:t>
              </a:r>
            </a:p>
            <a:p>
              <a:pPr>
                <a:lnSpc>
                  <a:spcPct val="90000"/>
                </a:lnSpc>
                <a:spcAft>
                  <a:spcPts val="600"/>
                </a:spcAft>
              </a:pPr>
              <a:r>
                <a:rPr lang="en-US" sz="2400" dirty="0">
                  <a:solidFill>
                    <a:srgbClr val="0078D7"/>
                  </a:solidFill>
                </a:rPr>
                <a:t>is an array of functions in the </a:t>
              </a:r>
            </a:p>
            <a:p>
              <a:pPr>
                <a:lnSpc>
                  <a:spcPct val="90000"/>
                </a:lnSpc>
                <a:spcAft>
                  <a:spcPts val="600"/>
                </a:spcAft>
              </a:pPr>
              <a:r>
                <a:rPr lang="en-US" sz="2400" dirty="0">
                  <a:solidFill>
                    <a:srgbClr val="0078D7"/>
                  </a:solidFill>
                </a:rPr>
                <a:t>dialog)</a:t>
              </a:r>
              <a:endParaRPr lang="en-US" sz="2400" dirty="0">
                <a:solidFill>
                  <a:srgbClr val="FF0000"/>
                </a:solidFill>
              </a:endParaRPr>
            </a:p>
          </p:txBody>
        </p:sp>
      </p:grpSp>
    </p:spTree>
    <p:extLst>
      <p:ext uri="{BB962C8B-B14F-4D97-AF65-F5344CB8AC3E}">
        <p14:creationId xmlns:p14="http://schemas.microsoft.com/office/powerpoint/2010/main" val="8352156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618037" y="67912"/>
            <a:ext cx="2344553"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First Run</a:t>
            </a:r>
          </a:p>
        </p:txBody>
      </p:sp>
      <p:pic>
        <p:nvPicPr>
          <p:cNvPr id="2" name="Picture 1"/>
          <p:cNvPicPr>
            <a:picLocks noChangeAspect="1"/>
          </p:cNvPicPr>
          <p:nvPr/>
        </p:nvPicPr>
        <p:blipFill>
          <a:blip r:embed="rId2"/>
          <a:stretch>
            <a:fillRect/>
          </a:stretch>
        </p:blipFill>
        <p:spPr>
          <a:xfrm>
            <a:off x="579437" y="959608"/>
            <a:ext cx="7586047" cy="5764808"/>
          </a:xfrm>
          <a:prstGeom prst="rect">
            <a:avLst/>
          </a:prstGeom>
        </p:spPr>
      </p:pic>
      <p:grpSp>
        <p:nvGrpSpPr>
          <p:cNvPr id="21" name="Group 20"/>
          <p:cNvGrpSpPr/>
          <p:nvPr/>
        </p:nvGrpSpPr>
        <p:grpSpPr>
          <a:xfrm>
            <a:off x="655637" y="1125930"/>
            <a:ext cx="11049000" cy="694932"/>
            <a:chOff x="655637" y="1125930"/>
            <a:chExt cx="11049000" cy="694932"/>
          </a:xfrm>
        </p:grpSpPr>
        <p:cxnSp>
          <p:nvCxnSpPr>
            <p:cNvPr id="7" name="Straight Arrow Connector 6"/>
            <p:cNvCxnSpPr/>
            <p:nvPr/>
          </p:nvCxnSpPr>
          <p:spPr>
            <a:xfrm flipH="1">
              <a:off x="5380037" y="1439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655637" y="1820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272964" y="1125930"/>
              <a:ext cx="281788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Nothing new here</a:t>
              </a:r>
            </a:p>
          </p:txBody>
        </p:sp>
      </p:grpSp>
      <p:grpSp>
        <p:nvGrpSpPr>
          <p:cNvPr id="22" name="Group 21"/>
          <p:cNvGrpSpPr/>
          <p:nvPr/>
        </p:nvGrpSpPr>
        <p:grpSpPr>
          <a:xfrm>
            <a:off x="655637" y="2206393"/>
            <a:ext cx="11049000" cy="2433869"/>
            <a:chOff x="655637" y="2206393"/>
            <a:chExt cx="11049000" cy="2433869"/>
          </a:xfrm>
        </p:grpSpPr>
        <p:cxnSp>
          <p:nvCxnSpPr>
            <p:cNvPr id="11" name="Straight Connector 10"/>
            <p:cNvCxnSpPr/>
            <p:nvPr/>
          </p:nvCxnSpPr>
          <p:spPr>
            <a:xfrm>
              <a:off x="655637" y="46402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3787319" cy="2265236"/>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Checks </a:t>
              </a:r>
              <a:r>
                <a:rPr lang="en-US" sz="2400" dirty="0" err="1">
                  <a:solidFill>
                    <a:srgbClr val="FF0000"/>
                  </a:solidFill>
                </a:rPr>
                <a:t>session.userdata</a:t>
              </a:r>
              <a:endParaRPr lang="en-US" sz="2400" dirty="0">
                <a:solidFill>
                  <a:srgbClr val="FF0000"/>
                </a:solidFill>
              </a:endParaRPr>
            </a:p>
            <a:p>
              <a:pPr>
                <a:lnSpc>
                  <a:spcPct val="90000"/>
                </a:lnSpc>
                <a:spcAft>
                  <a:spcPts val="600"/>
                </a:spcAft>
              </a:pPr>
              <a:r>
                <a:rPr lang="en-US" sz="2400" dirty="0">
                  <a:solidFill>
                    <a:srgbClr val="0078D7"/>
                  </a:solidFill>
                </a:rPr>
                <a:t>if no username sends to </a:t>
              </a:r>
            </a:p>
            <a:p>
              <a:pPr>
                <a:lnSpc>
                  <a:spcPct val="90000"/>
                </a:lnSpc>
                <a:spcAft>
                  <a:spcPts val="600"/>
                </a:spcAft>
              </a:pPr>
              <a:r>
                <a:rPr lang="en-US" sz="2400" dirty="0">
                  <a:solidFill>
                    <a:srgbClr val="0078D7"/>
                  </a:solidFill>
                </a:rPr>
                <a:t>our '/profile' dialog using</a:t>
              </a:r>
            </a:p>
            <a:p>
              <a:pPr>
                <a:lnSpc>
                  <a:spcPct val="90000"/>
                </a:lnSpc>
                <a:spcAft>
                  <a:spcPts val="600"/>
                </a:spcAft>
              </a:pPr>
              <a:r>
                <a:rPr lang="en-US" sz="2400" dirty="0" err="1">
                  <a:solidFill>
                    <a:srgbClr val="FF0000"/>
                  </a:solidFill>
                </a:rPr>
                <a:t>beginDialog</a:t>
              </a:r>
              <a:r>
                <a:rPr lang="en-US" sz="2400" dirty="0">
                  <a:solidFill>
                    <a:srgbClr val="FF0000"/>
                  </a:solidFill>
                </a:rPr>
                <a:t>()</a:t>
              </a:r>
            </a:p>
          </p:txBody>
        </p:sp>
      </p:grpSp>
      <p:grpSp>
        <p:nvGrpSpPr>
          <p:cNvPr id="23" name="Group 22"/>
          <p:cNvGrpSpPr/>
          <p:nvPr/>
        </p:nvGrpSpPr>
        <p:grpSpPr>
          <a:xfrm>
            <a:off x="5387281" y="4625502"/>
            <a:ext cx="6606140" cy="1037207"/>
            <a:chOff x="5387281" y="4625502"/>
            <a:chExt cx="6606140" cy="1037207"/>
          </a:xfrm>
        </p:grpSpPr>
        <p:cxnSp>
          <p:nvCxnSpPr>
            <p:cNvPr id="16" name="Straight Arrow Connector 15"/>
            <p:cNvCxnSpPr/>
            <p:nvPr/>
          </p:nvCxnSpPr>
          <p:spPr>
            <a:xfrm flipH="1">
              <a:off x="5387281" y="4939434"/>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0208" y="4625502"/>
              <a:ext cx="4713213"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a text prompt to collect </a:t>
              </a:r>
            </a:p>
            <a:p>
              <a:pPr>
                <a:lnSpc>
                  <a:spcPct val="90000"/>
                </a:lnSpc>
                <a:spcAft>
                  <a:spcPts val="600"/>
                </a:spcAft>
              </a:pPr>
              <a:r>
                <a:rPr lang="en-US" sz="2400" dirty="0">
                  <a:solidFill>
                    <a:srgbClr val="0078D7"/>
                  </a:solidFill>
                </a:rPr>
                <a:t>name </a:t>
              </a:r>
              <a:endParaRPr lang="en-US" sz="2400" dirty="0">
                <a:solidFill>
                  <a:srgbClr val="FF0000"/>
                </a:solidFill>
              </a:endParaRPr>
            </a:p>
          </p:txBody>
        </p:sp>
      </p:grpSp>
      <p:grpSp>
        <p:nvGrpSpPr>
          <p:cNvPr id="24" name="Group 23"/>
          <p:cNvGrpSpPr/>
          <p:nvPr/>
        </p:nvGrpSpPr>
        <p:grpSpPr>
          <a:xfrm>
            <a:off x="655637" y="5565387"/>
            <a:ext cx="11049000" cy="1284675"/>
            <a:chOff x="655637" y="5565387"/>
            <a:chExt cx="11049000" cy="1284675"/>
          </a:xfrm>
        </p:grpSpPr>
        <p:cxnSp>
          <p:nvCxnSpPr>
            <p:cNvPr id="12" name="Straight Connector 11"/>
            <p:cNvCxnSpPr/>
            <p:nvPr/>
          </p:nvCxnSpPr>
          <p:spPr>
            <a:xfrm>
              <a:off x="655637" y="68500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5363350" y="5879319"/>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0" name="TextBox 19"/>
            <p:cNvSpPr txBox="1"/>
            <p:nvPr/>
          </p:nvSpPr>
          <p:spPr>
            <a:xfrm>
              <a:off x="7256277" y="5565387"/>
              <a:ext cx="4310411"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once data is collected we call</a:t>
              </a:r>
            </a:p>
            <a:p>
              <a:pPr>
                <a:lnSpc>
                  <a:spcPct val="90000"/>
                </a:lnSpc>
                <a:spcAft>
                  <a:spcPts val="600"/>
                </a:spcAft>
              </a:pPr>
              <a:r>
                <a:rPr lang="en-US" sz="2400" dirty="0" err="1">
                  <a:solidFill>
                    <a:srgbClr val="FF0000"/>
                  </a:solidFill>
                </a:rPr>
                <a:t>endDialog</a:t>
              </a:r>
              <a:r>
                <a:rPr lang="en-US" sz="2400" dirty="0">
                  <a:solidFill>
                    <a:srgbClr val="FF0000"/>
                  </a:solidFill>
                </a:rPr>
                <a:t>()</a:t>
              </a:r>
            </a:p>
          </p:txBody>
        </p:sp>
      </p:grpSp>
    </p:spTree>
    <p:extLst>
      <p:ext uri="{BB962C8B-B14F-4D97-AF65-F5344CB8AC3E}">
        <p14:creationId xmlns:p14="http://schemas.microsoft.com/office/powerpoint/2010/main" val="42448504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79437" y="959608"/>
            <a:ext cx="7586047" cy="5764808"/>
          </a:xfrm>
          <a:prstGeom prst="rect">
            <a:avLst/>
          </a:prstGeom>
        </p:spPr>
      </p:pic>
      <p:cxnSp>
        <p:nvCxnSpPr>
          <p:cNvPr id="9" name="Straight Connector 8"/>
          <p:cNvCxnSpPr/>
          <p:nvPr/>
        </p:nvCxnSpPr>
        <p:spPr>
          <a:xfrm>
            <a:off x="655637" y="1820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55637" y="46402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55637" y="68500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4615046"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code flow returns here and</a:t>
            </a:r>
          </a:p>
          <a:p>
            <a:pPr>
              <a:lnSpc>
                <a:spcPct val="90000"/>
              </a:lnSpc>
              <a:spcAft>
                <a:spcPts val="600"/>
              </a:spcAft>
            </a:pPr>
            <a:r>
              <a:rPr lang="en-US" sz="2400" dirty="0">
                <a:solidFill>
                  <a:srgbClr val="0078D7"/>
                </a:solidFill>
              </a:rPr>
              <a:t>proceeds to the next function</a:t>
            </a:r>
            <a:endParaRPr lang="en-US" sz="2400" dirty="0">
              <a:solidFill>
                <a:srgbClr val="FF0000"/>
              </a:solidFill>
            </a:endParaRPr>
          </a:p>
        </p:txBody>
      </p:sp>
      <p:cxnSp>
        <p:nvCxnSpPr>
          <p:cNvPr id="16" name="Straight Arrow Connector 15"/>
          <p:cNvCxnSpPr/>
          <p:nvPr/>
        </p:nvCxnSpPr>
        <p:spPr>
          <a:xfrm flipH="1">
            <a:off x="5363350" y="5616937"/>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332323" y="5098333"/>
            <a:ext cx="4397679"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This whole dialog is not used </a:t>
            </a:r>
          </a:p>
          <a:p>
            <a:pPr>
              <a:lnSpc>
                <a:spcPct val="90000"/>
              </a:lnSpc>
              <a:spcAft>
                <a:spcPts val="600"/>
              </a:spcAft>
            </a:pPr>
            <a:r>
              <a:rPr lang="en-US" sz="2400" dirty="0">
                <a:solidFill>
                  <a:srgbClr val="0078D7"/>
                </a:solidFill>
              </a:rPr>
              <a:t>next time through</a:t>
            </a:r>
          </a:p>
        </p:txBody>
      </p:sp>
      <p:cxnSp>
        <p:nvCxnSpPr>
          <p:cNvPr id="18" name="Straight Arrow Connector 17"/>
          <p:cNvCxnSpPr/>
          <p:nvPr/>
        </p:nvCxnSpPr>
        <p:spPr>
          <a:xfrm flipH="1">
            <a:off x="5363350" y="3776581"/>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1" name="TextBox 20"/>
          <p:cNvSpPr txBox="1"/>
          <p:nvPr/>
        </p:nvSpPr>
        <p:spPr>
          <a:xfrm>
            <a:off x="7256277" y="3462649"/>
            <a:ext cx="454977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then address user by name</a:t>
            </a:r>
            <a:endParaRPr lang="en-US" sz="2400" dirty="0">
              <a:solidFill>
                <a:srgbClr val="FF0000"/>
              </a:solidFill>
            </a:endParaRPr>
          </a:p>
        </p:txBody>
      </p:sp>
      <p:sp>
        <p:nvSpPr>
          <p:cNvPr id="22" name="TextBox 21"/>
          <p:cNvSpPr txBox="1"/>
          <p:nvPr/>
        </p:nvSpPr>
        <p:spPr>
          <a:xfrm>
            <a:off x="4618037" y="67912"/>
            <a:ext cx="2344553"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First Run</a:t>
            </a:r>
          </a:p>
        </p:txBody>
      </p:sp>
    </p:spTree>
    <p:extLst>
      <p:ext uri="{BB962C8B-B14F-4D97-AF65-F5344CB8AC3E}">
        <p14:creationId xmlns:p14="http://schemas.microsoft.com/office/powerpoint/2010/main" val="209964132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7067" y="685105"/>
            <a:ext cx="9813784" cy="6309420"/>
          </a:xfrm>
          <a:prstGeom prst="rect">
            <a:avLst/>
          </a:prstGeom>
        </p:spPr>
        <p:txBody>
          <a:bodyPr wrap="square">
            <a:spAutoFit/>
          </a:bodyPr>
          <a:lstStyle/>
          <a:p>
            <a:r>
              <a:rPr lang="en-US" sz="1600" dirty="0" err="1"/>
              <a:t>var</a:t>
            </a:r>
            <a:r>
              <a:rPr lang="en-US" sz="1600" dirty="0"/>
              <a:t> builder = require('</a:t>
            </a:r>
            <a:r>
              <a:rPr lang="en-US" sz="1600" dirty="0" err="1"/>
              <a:t>botbuilder</a:t>
            </a:r>
            <a:r>
              <a:rPr lang="en-US" sz="1600" dirty="0"/>
              <a:t>');</a:t>
            </a:r>
          </a:p>
          <a:p>
            <a:endParaRPr lang="en-US" sz="1600" dirty="0"/>
          </a:p>
          <a:p>
            <a:r>
              <a:rPr lang="en-US" sz="1600" dirty="0" err="1"/>
              <a:t>var</a:t>
            </a:r>
            <a:r>
              <a:rPr lang="en-US" sz="1600" dirty="0"/>
              <a:t> connector = new </a:t>
            </a:r>
            <a:r>
              <a:rPr lang="en-US" sz="1600" dirty="0" err="1"/>
              <a:t>builder.ConsoleConnector</a:t>
            </a:r>
            <a:r>
              <a:rPr lang="en-US" sz="1600" dirty="0"/>
              <a:t>().listen();</a:t>
            </a:r>
          </a:p>
          <a:p>
            <a:r>
              <a:rPr lang="en-US" sz="1600" dirty="0" err="1"/>
              <a:t>var</a:t>
            </a:r>
            <a:r>
              <a:rPr lang="en-US" sz="1600" dirty="0"/>
              <a:t> bot = new </a:t>
            </a:r>
            <a:r>
              <a:rPr lang="en-US" sz="1600" dirty="0" err="1"/>
              <a:t>builder.UniversalBot</a:t>
            </a:r>
            <a:r>
              <a:rPr lang="en-US" sz="1600" dirty="0"/>
              <a:t>(connector);</a:t>
            </a:r>
          </a:p>
          <a:p>
            <a:r>
              <a:rPr lang="en-US" sz="1600" dirty="0" err="1"/>
              <a:t>bot.dialog</a:t>
            </a:r>
            <a:r>
              <a:rPr lang="en-US" sz="1600" dirty="0"/>
              <a:t>('/', function (session) {</a:t>
            </a:r>
          </a:p>
          <a:p>
            <a:r>
              <a:rPr lang="en-US" sz="1600" dirty="0"/>
              <a:t>    </a:t>
            </a:r>
            <a:r>
              <a:rPr lang="en-US" sz="1600" dirty="0" err="1"/>
              <a:t>session.send</a:t>
            </a:r>
            <a:r>
              <a:rPr lang="en-US" sz="1600" dirty="0"/>
              <a:t>("%s, I heard: %s", session.userData.name, </a:t>
            </a:r>
            <a:r>
              <a:rPr lang="en-US" sz="1600" dirty="0" err="1"/>
              <a:t>session.message.text</a:t>
            </a:r>
            <a:r>
              <a:rPr lang="en-US" sz="1600" dirty="0"/>
              <a:t>);</a:t>
            </a:r>
          </a:p>
          <a:p>
            <a:r>
              <a:rPr lang="en-US" sz="1600" dirty="0"/>
              <a:t>    </a:t>
            </a:r>
            <a:r>
              <a:rPr lang="en-US" sz="1600" dirty="0" err="1"/>
              <a:t>session.send</a:t>
            </a:r>
            <a:r>
              <a:rPr lang="en-US" sz="1600" dirty="0"/>
              <a:t>("Say something else...");</a:t>
            </a:r>
          </a:p>
          <a:p>
            <a:r>
              <a:rPr lang="en-US" sz="1600" dirty="0"/>
              <a:t>});</a:t>
            </a:r>
          </a:p>
          <a:p>
            <a:endParaRPr lang="en-US" sz="1600" dirty="0"/>
          </a:p>
          <a:p>
            <a:r>
              <a:rPr lang="en-US" sz="1600" dirty="0"/>
              <a:t>// Install First Run middleware and dialog</a:t>
            </a:r>
          </a:p>
          <a:p>
            <a:r>
              <a:rPr lang="en-US" sz="1600" dirty="0" err="1"/>
              <a:t>bot.use</a:t>
            </a:r>
            <a:r>
              <a:rPr lang="en-US" sz="1600" dirty="0"/>
              <a:t>(</a:t>
            </a:r>
            <a:r>
              <a:rPr lang="en-US" sz="1600" dirty="0" err="1"/>
              <a:t>builder.Middleware.firstRun</a:t>
            </a:r>
            <a:r>
              <a:rPr lang="en-US" sz="1600" dirty="0"/>
              <a:t>({ version: 1.0, </a:t>
            </a:r>
            <a:r>
              <a:rPr lang="en-US" sz="1600" dirty="0" err="1"/>
              <a:t>dialogId</a:t>
            </a:r>
            <a:r>
              <a:rPr lang="en-US" sz="1600" dirty="0"/>
              <a:t>: '*:/</a:t>
            </a:r>
            <a:r>
              <a:rPr lang="en-US" sz="1600" dirty="0" err="1"/>
              <a:t>firstRun</a:t>
            </a:r>
            <a:r>
              <a:rPr lang="en-US" sz="1600" dirty="0"/>
              <a:t>' }));</a:t>
            </a:r>
          </a:p>
          <a:p>
            <a:endParaRPr lang="en-US" sz="1600" dirty="0"/>
          </a:p>
          <a:p>
            <a:endParaRPr lang="en-US" sz="1600" dirty="0"/>
          </a:p>
          <a:p>
            <a:r>
              <a:rPr lang="en-US" sz="1600" dirty="0" err="1"/>
              <a:t>bot.dialog</a:t>
            </a:r>
            <a:r>
              <a:rPr lang="en-US" sz="1600" dirty="0"/>
              <a:t>('/</a:t>
            </a:r>
            <a:r>
              <a:rPr lang="en-US" sz="1600" dirty="0" err="1"/>
              <a:t>firstRun</a:t>
            </a:r>
            <a:r>
              <a:rPr lang="en-US" sz="1600" dirty="0"/>
              <a:t>', [</a:t>
            </a:r>
          </a:p>
          <a:p>
            <a:r>
              <a:rPr lang="en-US" sz="1600" dirty="0"/>
              <a:t>    function (session) {</a:t>
            </a:r>
          </a:p>
          <a:p>
            <a:r>
              <a:rPr lang="en-US" sz="1600" dirty="0"/>
              <a:t>        </a:t>
            </a:r>
            <a:r>
              <a:rPr lang="en-US" sz="1600" dirty="0" err="1"/>
              <a:t>builder.Prompts.text</a:t>
            </a:r>
            <a:r>
              <a:rPr lang="en-US" sz="1600" dirty="0"/>
              <a:t>(session, "Hello... What's your name?");</a:t>
            </a:r>
          </a:p>
          <a:p>
            <a:r>
              <a:rPr lang="en-US" sz="1600" dirty="0"/>
              <a:t>    },</a:t>
            </a:r>
          </a:p>
          <a:p>
            <a:r>
              <a:rPr lang="en-US" sz="1600" dirty="0"/>
              <a:t>    function (session, results) {</a:t>
            </a:r>
          </a:p>
          <a:p>
            <a:r>
              <a:rPr lang="en-US" sz="1600" dirty="0"/>
              <a:t>        // We'll save the users name and send them an initial greeting. All </a:t>
            </a:r>
          </a:p>
          <a:p>
            <a:r>
              <a:rPr lang="en-US" sz="1600" dirty="0"/>
              <a:t>        // future messages from the user will be routed to the root dialog.</a:t>
            </a:r>
          </a:p>
          <a:p>
            <a:r>
              <a:rPr lang="en-US" sz="1600" dirty="0"/>
              <a:t>        session.userData.name = </a:t>
            </a:r>
            <a:r>
              <a:rPr lang="en-US" sz="1600" dirty="0" err="1"/>
              <a:t>results.response</a:t>
            </a:r>
            <a:r>
              <a:rPr lang="en-US" sz="1600" dirty="0"/>
              <a:t>;</a:t>
            </a:r>
          </a:p>
          <a:p>
            <a:r>
              <a:rPr lang="en-US" sz="1600" dirty="0"/>
              <a:t>        </a:t>
            </a:r>
          </a:p>
          <a:p>
            <a:r>
              <a:rPr lang="en-US" sz="1600" dirty="0"/>
              <a:t>        </a:t>
            </a:r>
            <a:r>
              <a:rPr lang="en-US" sz="1600" dirty="0" err="1"/>
              <a:t>session.endDialog</a:t>
            </a:r>
            <a:r>
              <a:rPr lang="en-US" sz="1600" dirty="0"/>
              <a:t>("Hi %s, say something to me and I'll say it back to you.", session.userData.name); </a:t>
            </a:r>
          </a:p>
          <a:p>
            <a:r>
              <a:rPr lang="en-US" sz="1600" dirty="0"/>
              <a:t>    }</a:t>
            </a:r>
          </a:p>
          <a:p>
            <a:r>
              <a:rPr lang="en-US" sz="1600" dirty="0"/>
              <a:t>]);</a:t>
            </a:r>
          </a:p>
        </p:txBody>
      </p:sp>
      <p:sp>
        <p:nvSpPr>
          <p:cNvPr id="6" name="TextBox 5"/>
          <p:cNvSpPr txBox="1"/>
          <p:nvPr/>
        </p:nvSpPr>
        <p:spPr>
          <a:xfrm>
            <a:off x="4443640" y="110145"/>
            <a:ext cx="3614964"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FF0000"/>
                </a:solidFill>
              </a:rPr>
              <a:t>NEW</a:t>
            </a:r>
            <a:r>
              <a:rPr lang="en-US" sz="4000" dirty="0">
                <a:solidFill>
                  <a:srgbClr val="0078D7"/>
                </a:solidFill>
              </a:rPr>
              <a:t> First Run</a:t>
            </a:r>
          </a:p>
        </p:txBody>
      </p:sp>
      <p:cxnSp>
        <p:nvCxnSpPr>
          <p:cNvPr id="7" name="Straight Arrow Connector 6"/>
          <p:cNvCxnSpPr/>
          <p:nvPr/>
        </p:nvCxnSpPr>
        <p:spPr>
          <a:xfrm flipH="1">
            <a:off x="7037841" y="3344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277067" y="36496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85237" y="2945598"/>
            <a:ext cx="323518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First Run Middleware</a:t>
            </a:r>
          </a:p>
        </p:txBody>
      </p:sp>
      <p:cxnSp>
        <p:nvCxnSpPr>
          <p:cNvPr id="25" name="Straight Connector 24"/>
          <p:cNvCxnSpPr/>
          <p:nvPr/>
        </p:nvCxnSpPr>
        <p:spPr>
          <a:xfrm>
            <a:off x="277067" y="28114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618184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1"/>
            <a:ext cx="11887200" cy="3965188"/>
          </a:xfrm>
        </p:spPr>
        <p:txBody>
          <a:bodyPr/>
          <a:lstStyle/>
          <a:p>
            <a:r>
              <a:rPr lang="en-US" sz="2800" b="1" dirty="0" err="1"/>
              <a:t>userData</a:t>
            </a:r>
            <a:endParaRPr lang="en-US" sz="2800" b="1" dirty="0"/>
          </a:p>
          <a:p>
            <a:pPr lvl="1"/>
            <a:r>
              <a:rPr lang="en-US" sz="1601" dirty="0"/>
              <a:t> stores information globally for the user across all conversations.</a:t>
            </a:r>
          </a:p>
          <a:p>
            <a:r>
              <a:rPr lang="en-US" sz="2800" b="1" dirty="0" err="1"/>
              <a:t>conversationData</a:t>
            </a:r>
            <a:r>
              <a:rPr lang="en-US" sz="2800" dirty="0"/>
              <a:t> </a:t>
            </a:r>
          </a:p>
          <a:p>
            <a:pPr lvl="1"/>
            <a:r>
              <a:rPr lang="en-US" sz="1601" dirty="0"/>
              <a:t>stores information globally for a single conversation. This data is visible to everyone within the conversation so care should be used to what’s stored there. It’s disabled by default and needs to be enabled using the bots </a:t>
            </a:r>
            <a:r>
              <a:rPr lang="en-US" sz="1601" dirty="0" err="1">
                <a:hlinkClick r:id="rId2"/>
              </a:rPr>
              <a:t>persistConversationData</a:t>
            </a:r>
            <a:r>
              <a:rPr lang="en-US" sz="1601" dirty="0"/>
              <a:t> setting.</a:t>
            </a:r>
          </a:p>
          <a:p>
            <a:r>
              <a:rPr lang="en-US" sz="2800" b="1" dirty="0" err="1"/>
              <a:t>privateConversationData</a:t>
            </a:r>
            <a:r>
              <a:rPr lang="en-US" sz="2800" dirty="0"/>
              <a:t> </a:t>
            </a:r>
          </a:p>
          <a:p>
            <a:pPr lvl="1"/>
            <a:r>
              <a:rPr lang="en-US" sz="1601" dirty="0"/>
              <a:t>stores information globally for a single conversation but its private data for the current user. This data spans all dialogs so it’s useful for storing temporary state that you want cleaned up when the conversation ends.</a:t>
            </a:r>
          </a:p>
          <a:p>
            <a:r>
              <a:rPr lang="en-US" sz="2800" b="1" dirty="0" err="1"/>
              <a:t>dialogData</a:t>
            </a:r>
            <a:r>
              <a:rPr lang="en-US" sz="2800" dirty="0"/>
              <a:t> </a:t>
            </a:r>
          </a:p>
          <a:p>
            <a:pPr lvl="1"/>
            <a:r>
              <a:rPr lang="en-US" sz="1601" dirty="0"/>
              <a:t>persists information for a single dialog instance. This is essential for storing temporary information in between the steps of a waterfall.</a:t>
            </a:r>
          </a:p>
        </p:txBody>
      </p:sp>
      <p:sp>
        <p:nvSpPr>
          <p:cNvPr id="3" name="Title 2"/>
          <p:cNvSpPr>
            <a:spLocks noGrp="1"/>
          </p:cNvSpPr>
          <p:nvPr>
            <p:ph type="title"/>
          </p:nvPr>
        </p:nvSpPr>
        <p:spPr/>
        <p:txBody>
          <a:bodyPr/>
          <a:lstStyle/>
          <a:p>
            <a:r>
              <a:rPr lang="en-US" dirty="0"/>
              <a:t>Persisting Data</a:t>
            </a:r>
          </a:p>
        </p:txBody>
      </p:sp>
    </p:spTree>
    <p:extLst>
      <p:ext uri="{BB962C8B-B14F-4D97-AF65-F5344CB8AC3E}">
        <p14:creationId xmlns:p14="http://schemas.microsoft.com/office/powerpoint/2010/main" val="122997396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Ada Lovelace</a:t>
            </a:r>
          </a:p>
        </p:txBody>
      </p:sp>
      <p:pic>
        <p:nvPicPr>
          <p:cNvPr id="6" name="Picture Placeholder 5"/>
          <p:cNvPicPr>
            <a:picLocks noGrp="1" noChangeAspect="1"/>
          </p:cNvPicPr>
          <p:nvPr>
            <p:ph type="pic" sz="quarter" idx="10"/>
          </p:nvPr>
        </p:nvPicPr>
        <p:blipFill>
          <a:blip r:embed="rId2"/>
          <a:srcRect t="10878" b="10878"/>
          <a:stretch>
            <a:fillRect/>
          </a:stretch>
        </p:blipFill>
        <p:spPr/>
      </p:pic>
      <p:sp>
        <p:nvSpPr>
          <p:cNvPr id="7" name="TextBox 6"/>
          <p:cNvSpPr txBox="1"/>
          <p:nvPr/>
        </p:nvSpPr>
        <p:spPr>
          <a:xfrm>
            <a:off x="6675439" y="2547289"/>
            <a:ext cx="5463290" cy="960263"/>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Credited (mostly) as first programmer</a:t>
            </a:r>
            <a:br>
              <a:rPr lang="en-US" sz="2400" dirty="0">
                <a:gradFill>
                  <a:gsLst>
                    <a:gs pos="2917">
                      <a:schemeClr val="tx1"/>
                    </a:gs>
                    <a:gs pos="30000">
                      <a:schemeClr val="tx1"/>
                    </a:gs>
                  </a:gsLst>
                  <a:lin ang="5400000" scaled="0"/>
                </a:gradFill>
              </a:rPr>
            </a:br>
            <a:endParaRPr lang="en-US" sz="2400" dirty="0">
              <a:gradFill>
                <a:gsLst>
                  <a:gs pos="2917">
                    <a:schemeClr val="tx1"/>
                  </a:gs>
                  <a:gs pos="30000">
                    <a:schemeClr val="tx1"/>
                  </a:gs>
                </a:gsLst>
                <a:lin ang="5400000" scaled="0"/>
              </a:gradFill>
            </a:endParaRPr>
          </a:p>
        </p:txBody>
      </p:sp>
      <p:sp>
        <p:nvSpPr>
          <p:cNvPr id="9" name="TextBox 8"/>
          <p:cNvSpPr txBox="1"/>
          <p:nvPr/>
        </p:nvSpPr>
        <p:spPr>
          <a:xfrm>
            <a:off x="6675439" y="2159002"/>
            <a:ext cx="19963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1815 - 1852</a:t>
            </a:r>
          </a:p>
        </p:txBody>
      </p:sp>
      <p:pic>
        <p:nvPicPr>
          <p:cNvPr id="10" name="Picture 9"/>
          <p:cNvPicPr>
            <a:picLocks noChangeAspect="1"/>
          </p:cNvPicPr>
          <p:nvPr/>
        </p:nvPicPr>
        <p:blipFill>
          <a:blip r:embed="rId3"/>
          <a:stretch>
            <a:fillRect/>
          </a:stretch>
        </p:blipFill>
        <p:spPr>
          <a:xfrm>
            <a:off x="6904037" y="3268662"/>
            <a:ext cx="4953000" cy="34671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806193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Determining Intent</a:t>
            </a:r>
          </a:p>
        </p:txBody>
      </p:sp>
    </p:spTree>
    <p:extLst>
      <p:ext uri="{BB962C8B-B14F-4D97-AF65-F5344CB8AC3E}">
        <p14:creationId xmlns:p14="http://schemas.microsoft.com/office/powerpoint/2010/main" val="425278201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93837" y="1668462"/>
            <a:ext cx="9488751" cy="3480953"/>
          </a:xfrm>
          <a:prstGeom prst="rect">
            <a:avLst/>
          </a:prstGeom>
          <a:noFill/>
        </p:spPr>
        <p:txBody>
          <a:bodyPr wrap="none" lIns="182880" tIns="146304" rIns="182880" bIns="146304" rtlCol="0">
            <a:spAutoFit/>
          </a:bodyPr>
          <a:lstStyle/>
          <a:p>
            <a:pPr algn="ctr">
              <a:lnSpc>
                <a:spcPct val="90000"/>
              </a:lnSpc>
              <a:spcAft>
                <a:spcPts val="600"/>
              </a:spcAft>
            </a:pPr>
            <a:r>
              <a:rPr lang="en-US" sz="11500" dirty="0">
                <a:solidFill>
                  <a:srgbClr val="0078D7"/>
                </a:solidFill>
                <a:latin typeface="Arial Rounded MT Bold" panose="020F0704030504030204" pitchFamily="34" charset="0"/>
              </a:rPr>
              <a:t>What do you </a:t>
            </a:r>
            <a:br>
              <a:rPr lang="en-US" sz="11500" dirty="0">
                <a:solidFill>
                  <a:srgbClr val="0078D7"/>
                </a:solidFill>
                <a:latin typeface="Arial Rounded MT Bold" panose="020F0704030504030204" pitchFamily="34" charset="0"/>
              </a:rPr>
            </a:br>
            <a:r>
              <a:rPr lang="en-US" sz="11500" dirty="0">
                <a:solidFill>
                  <a:srgbClr val="0078D7"/>
                </a:solidFill>
                <a:latin typeface="Arial Rounded MT Bold" panose="020F0704030504030204" pitchFamily="34" charset="0"/>
              </a:rPr>
              <a:t>mean?</a:t>
            </a:r>
          </a:p>
        </p:txBody>
      </p:sp>
    </p:spTree>
    <p:extLst>
      <p:ext uri="{BB962C8B-B14F-4D97-AF65-F5344CB8AC3E}">
        <p14:creationId xmlns:p14="http://schemas.microsoft.com/office/powerpoint/2010/main" val="7736837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814038" y="110145"/>
            <a:ext cx="352801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Intent Dialogs</a:t>
            </a:r>
          </a:p>
        </p:txBody>
      </p:sp>
      <p:sp>
        <p:nvSpPr>
          <p:cNvPr id="5" name="TextBox 4"/>
          <p:cNvSpPr txBox="1"/>
          <p:nvPr/>
        </p:nvSpPr>
        <p:spPr>
          <a:xfrm>
            <a:off x="1189037" y="1592262"/>
            <a:ext cx="7681718" cy="2742289"/>
          </a:xfrm>
          <a:prstGeom prst="rect">
            <a:avLst/>
          </a:prstGeom>
          <a:noFill/>
        </p:spPr>
        <p:txBody>
          <a:bodyPr wrap="non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4000" dirty="0">
                <a:solidFill>
                  <a:srgbClr val="0078D7"/>
                </a:solidFill>
              </a:rPr>
              <a:t>Matching Regular Expressions</a:t>
            </a:r>
          </a:p>
          <a:p>
            <a:pPr marL="571500" indent="-571500">
              <a:lnSpc>
                <a:spcPct val="90000"/>
              </a:lnSpc>
              <a:spcAft>
                <a:spcPts val="600"/>
              </a:spcAft>
              <a:buFont typeface="Arial" panose="020B0604020202020204" pitchFamily="34" charset="0"/>
              <a:buChar char="•"/>
            </a:pPr>
            <a:r>
              <a:rPr lang="en-US" sz="4000" dirty="0">
                <a:solidFill>
                  <a:srgbClr val="0078D7"/>
                </a:solidFill>
              </a:rPr>
              <a:t>Intent Recognizers</a:t>
            </a:r>
          </a:p>
          <a:p>
            <a:pPr marL="571500" indent="-571500">
              <a:lnSpc>
                <a:spcPct val="90000"/>
              </a:lnSpc>
              <a:spcAft>
                <a:spcPts val="600"/>
              </a:spcAft>
              <a:buFont typeface="Arial" panose="020B0604020202020204" pitchFamily="34" charset="0"/>
              <a:buChar char="•"/>
            </a:pPr>
            <a:r>
              <a:rPr lang="en-US" sz="4000" dirty="0">
                <a:solidFill>
                  <a:srgbClr val="0078D7"/>
                </a:solidFill>
              </a:rPr>
              <a:t>Entity Recognition</a:t>
            </a:r>
          </a:p>
          <a:p>
            <a:pPr marL="571500" indent="-571500">
              <a:lnSpc>
                <a:spcPct val="90000"/>
              </a:lnSpc>
              <a:spcAft>
                <a:spcPts val="600"/>
              </a:spcAft>
              <a:buFont typeface="Arial" panose="020B0604020202020204" pitchFamily="34" charset="0"/>
              <a:buChar char="•"/>
            </a:pPr>
            <a:r>
              <a:rPr lang="en-US" sz="4000" dirty="0">
                <a:solidFill>
                  <a:srgbClr val="0078D7"/>
                </a:solidFill>
              </a:rPr>
              <a:t>Using Luis</a:t>
            </a:r>
          </a:p>
        </p:txBody>
      </p:sp>
    </p:spTree>
    <p:extLst>
      <p:ext uri="{BB962C8B-B14F-4D97-AF65-F5344CB8AC3E}">
        <p14:creationId xmlns:p14="http://schemas.microsoft.com/office/powerpoint/2010/main" val="194221784"/>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55637" y="2354662"/>
            <a:ext cx="9314286" cy="3200000"/>
          </a:xfrm>
          <a:prstGeom prst="rect">
            <a:avLst/>
          </a:prstGeom>
        </p:spPr>
      </p:pic>
      <p:sp>
        <p:nvSpPr>
          <p:cNvPr id="6" name="TextBox 5"/>
          <p:cNvSpPr txBox="1"/>
          <p:nvPr/>
        </p:nvSpPr>
        <p:spPr>
          <a:xfrm>
            <a:off x="2941637" y="145428"/>
            <a:ext cx="710463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Matching Regular Expressions</a:t>
            </a:r>
          </a:p>
        </p:txBody>
      </p:sp>
      <p:grpSp>
        <p:nvGrpSpPr>
          <p:cNvPr id="5" name="Group 4"/>
          <p:cNvGrpSpPr/>
          <p:nvPr/>
        </p:nvGrpSpPr>
        <p:grpSpPr>
          <a:xfrm>
            <a:off x="5003115" y="1722008"/>
            <a:ext cx="6758996" cy="1446550"/>
            <a:chOff x="5367428" y="1699077"/>
            <a:chExt cx="6758996" cy="1446550"/>
          </a:xfrm>
        </p:grpSpPr>
        <p:cxnSp>
          <p:nvCxnSpPr>
            <p:cNvPr id="14" name="Straight Arrow Connector 13"/>
            <p:cNvCxnSpPr/>
            <p:nvPr/>
          </p:nvCxnSpPr>
          <p:spPr>
            <a:xfrm flipH="1">
              <a:off x="5367428" y="286547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89587" y="1699077"/>
              <a:ext cx="4836837" cy="1446550"/>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New up an </a:t>
              </a:r>
              <a:r>
                <a:rPr lang="en-US" sz="2400" dirty="0" err="1">
                  <a:solidFill>
                    <a:srgbClr val="0078D7"/>
                  </a:solidFill>
                </a:rPr>
                <a:t>IntentDialog</a:t>
              </a:r>
              <a:r>
                <a:rPr lang="en-US" sz="2400" dirty="0">
                  <a:solidFill>
                    <a:srgbClr val="0078D7"/>
                  </a:solidFill>
                </a:rPr>
                <a:t>() and </a:t>
              </a:r>
            </a:p>
            <a:p>
              <a:pPr>
                <a:lnSpc>
                  <a:spcPct val="90000"/>
                </a:lnSpc>
                <a:spcAft>
                  <a:spcPts val="600"/>
                </a:spcAft>
              </a:pPr>
              <a:r>
                <a:rPr lang="en-US" sz="2400" dirty="0">
                  <a:solidFill>
                    <a:srgbClr val="0078D7"/>
                  </a:solidFill>
                </a:rPr>
                <a:t>pass it to our dialog (instead of a</a:t>
              </a:r>
            </a:p>
            <a:p>
              <a:pPr>
                <a:lnSpc>
                  <a:spcPct val="90000"/>
                </a:lnSpc>
                <a:spcAft>
                  <a:spcPts val="600"/>
                </a:spcAft>
              </a:pPr>
              <a:r>
                <a:rPr lang="en-US" sz="2400" dirty="0">
                  <a:solidFill>
                    <a:srgbClr val="0078D7"/>
                  </a:solidFill>
                </a:rPr>
                <a:t>function)</a:t>
              </a:r>
              <a:endParaRPr lang="en-US" sz="2400" dirty="0">
                <a:solidFill>
                  <a:srgbClr val="FF0000"/>
                </a:solidFill>
              </a:endParaRPr>
            </a:p>
          </p:txBody>
        </p:sp>
      </p:grpSp>
      <p:grpSp>
        <p:nvGrpSpPr>
          <p:cNvPr id="10" name="Group 9"/>
          <p:cNvGrpSpPr/>
          <p:nvPr/>
        </p:nvGrpSpPr>
        <p:grpSpPr>
          <a:xfrm>
            <a:off x="5003115" y="3090074"/>
            <a:ext cx="7023100" cy="960263"/>
            <a:chOff x="5303837" y="3733792"/>
            <a:chExt cx="7023100" cy="960263"/>
          </a:xfrm>
        </p:grpSpPr>
        <p:cxnSp>
          <p:nvCxnSpPr>
            <p:cNvPr id="16" name="Straight Arrow Connector 15"/>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966758" y="3733792"/>
              <a:ext cx="4360179"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rgbClr val="0078D7"/>
                  </a:solidFill>
                </a:rPr>
                <a:t>If we match using a regex then</a:t>
              </a:r>
              <a:r>
                <a:rPr lang="en-US" sz="2400" dirty="0">
                  <a:solidFill>
                    <a:srgbClr val="FF0000"/>
                  </a:solidFill>
                </a:rPr>
                <a:t> </a:t>
              </a:r>
              <a:r>
                <a:rPr lang="en-US" sz="2400" dirty="0">
                  <a:solidFill>
                    <a:srgbClr val="0078D7"/>
                  </a:solidFill>
                </a:rPr>
                <a:t>we run that code.</a:t>
              </a:r>
            </a:p>
          </p:txBody>
        </p:sp>
      </p:grpSp>
      <p:grpSp>
        <p:nvGrpSpPr>
          <p:cNvPr id="11" name="Group 10"/>
          <p:cNvGrpSpPr/>
          <p:nvPr/>
        </p:nvGrpSpPr>
        <p:grpSpPr>
          <a:xfrm>
            <a:off x="5003115" y="3320541"/>
            <a:ext cx="7023100" cy="960263"/>
            <a:chOff x="5303837" y="3733792"/>
            <a:chExt cx="7023100" cy="960263"/>
          </a:xfrm>
        </p:grpSpPr>
        <p:cxnSp>
          <p:nvCxnSpPr>
            <p:cNvPr id="12" name="Straight Arrow Connector 11"/>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3" name="TextBox 12"/>
            <p:cNvSpPr txBox="1"/>
            <p:nvPr/>
          </p:nvSpPr>
          <p:spPr>
            <a:xfrm>
              <a:off x="7966758" y="3733792"/>
              <a:ext cx="4360179"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rgbClr val="0078D7"/>
                  </a:solidFill>
                </a:rPr>
                <a:t>If outside the </a:t>
              </a:r>
              <a:r>
                <a:rPr lang="en-US" sz="2400" dirty="0" err="1">
                  <a:solidFill>
                    <a:srgbClr val="0078D7"/>
                  </a:solidFill>
                </a:rPr>
                <a:t>bot.dialog</a:t>
              </a:r>
              <a:r>
                <a:rPr lang="en-US" sz="2400" dirty="0">
                  <a:solidFill>
                    <a:srgbClr val="0078D7"/>
                  </a:solidFill>
                </a:rPr>
                <a:t> call use  </a:t>
              </a:r>
              <a:r>
                <a:rPr lang="en-US" sz="2400" dirty="0" err="1">
                  <a:solidFill>
                    <a:srgbClr val="0078D7"/>
                  </a:solidFill>
                </a:rPr>
                <a:t>intents.matches</a:t>
              </a:r>
              <a:endParaRPr lang="en-US" sz="2400" dirty="0">
                <a:solidFill>
                  <a:srgbClr val="0078D7"/>
                </a:solidFill>
              </a:endParaRPr>
            </a:p>
          </p:txBody>
        </p:sp>
      </p:grpSp>
    </p:spTree>
    <p:extLst>
      <p:ext uri="{BB962C8B-B14F-4D97-AF65-F5344CB8AC3E}">
        <p14:creationId xmlns:p14="http://schemas.microsoft.com/office/powerpoint/2010/main" val="10808881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79437" y="1973262"/>
            <a:ext cx="9800000" cy="1971429"/>
          </a:xfrm>
          <a:prstGeom prst="rect">
            <a:avLst/>
          </a:prstGeom>
        </p:spPr>
      </p:pic>
      <p:grpSp>
        <p:nvGrpSpPr>
          <p:cNvPr id="10" name="Group 9"/>
          <p:cNvGrpSpPr/>
          <p:nvPr/>
        </p:nvGrpSpPr>
        <p:grpSpPr>
          <a:xfrm>
            <a:off x="5003115" y="2327674"/>
            <a:ext cx="7023100" cy="1625060"/>
            <a:chOff x="5303837" y="3733792"/>
            <a:chExt cx="7023100" cy="1625060"/>
          </a:xfrm>
        </p:grpSpPr>
        <p:cxnSp>
          <p:nvCxnSpPr>
            <p:cNvPr id="16" name="Straight Arrow Connector 15"/>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8576359" y="3733792"/>
              <a:ext cx="3750578" cy="1625060"/>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rgbClr val="0078D7"/>
                  </a:solidFill>
                </a:rPr>
                <a:t>If inside the </a:t>
              </a:r>
              <a:r>
                <a:rPr lang="en-US" sz="2400" dirty="0" err="1">
                  <a:solidFill>
                    <a:srgbClr val="0078D7"/>
                  </a:solidFill>
                </a:rPr>
                <a:t>bot.dialog</a:t>
              </a:r>
              <a:r>
                <a:rPr lang="en-US" sz="2400" dirty="0">
                  <a:solidFill>
                    <a:srgbClr val="0078D7"/>
                  </a:solidFill>
                </a:rPr>
                <a:t> call we can easily stack dialog paths using dot (.) notation</a:t>
              </a:r>
            </a:p>
          </p:txBody>
        </p:sp>
      </p:grpSp>
      <p:sp>
        <p:nvSpPr>
          <p:cNvPr id="18" name="TextBox 17"/>
          <p:cNvSpPr txBox="1"/>
          <p:nvPr/>
        </p:nvSpPr>
        <p:spPr>
          <a:xfrm>
            <a:off x="2941637" y="145428"/>
            <a:ext cx="710463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Matching Regular Expressions</a:t>
            </a:r>
          </a:p>
        </p:txBody>
      </p:sp>
    </p:spTree>
    <p:extLst>
      <p:ext uri="{BB962C8B-B14F-4D97-AF65-F5344CB8AC3E}">
        <p14:creationId xmlns:p14="http://schemas.microsoft.com/office/powerpoint/2010/main" val="26628406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4160837" y="86457"/>
            <a:ext cx="4551182"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Intent Recognizers</a:t>
            </a:r>
          </a:p>
        </p:txBody>
      </p:sp>
      <p:sp>
        <p:nvSpPr>
          <p:cNvPr id="3" name="Title 2"/>
          <p:cNvSpPr>
            <a:spLocks noGrp="1"/>
          </p:cNvSpPr>
          <p:nvPr>
            <p:ph type="title"/>
          </p:nvPr>
        </p:nvSpPr>
        <p:spPr/>
        <p:txBody>
          <a:bodyPr/>
          <a:lstStyle/>
          <a:p>
            <a:r>
              <a:rPr lang="en-US" dirty="0"/>
              <a:t>Intent Recognizers</a:t>
            </a:r>
          </a:p>
        </p:txBody>
      </p:sp>
    </p:spTree>
    <p:extLst>
      <p:ext uri="{BB962C8B-B14F-4D97-AF65-F5344CB8AC3E}">
        <p14:creationId xmlns:p14="http://schemas.microsoft.com/office/powerpoint/2010/main" val="1037898317"/>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9" y="1241426"/>
            <a:ext cx="5486399" cy="1181862"/>
          </a:xfrm>
        </p:spPr>
        <p:txBody>
          <a:bodyPr/>
          <a:lstStyle/>
          <a:p>
            <a:r>
              <a:rPr lang="en-US" sz="7200" dirty="0">
                <a:solidFill>
                  <a:srgbClr val="0078D7"/>
                </a:solidFill>
              </a:rPr>
              <a:t>NLP not NLP</a:t>
            </a:r>
          </a:p>
        </p:txBody>
      </p:sp>
      <p:pic>
        <p:nvPicPr>
          <p:cNvPr id="5" name="Picture Placeholder 4"/>
          <p:cNvPicPr>
            <a:picLocks noGrp="1" noChangeAspect="1"/>
          </p:cNvPicPr>
          <p:nvPr>
            <p:ph type="pic" sz="quarter" idx="10"/>
          </p:nvPr>
        </p:nvPicPr>
        <p:blipFill>
          <a:blip r:embed="rId2"/>
          <a:srcRect t="12599" b="12599"/>
          <a:stretch>
            <a:fillRect/>
          </a:stretch>
        </p:blipFill>
        <p:spPr/>
      </p:pic>
      <p:sp>
        <p:nvSpPr>
          <p:cNvPr id="6" name="TextBox 5"/>
          <p:cNvSpPr txBox="1"/>
          <p:nvPr/>
        </p:nvSpPr>
        <p:spPr>
          <a:xfrm>
            <a:off x="350837" y="2963862"/>
            <a:ext cx="5984074" cy="738664"/>
          </a:xfrm>
          <a:prstGeom prst="rect">
            <a:avLst/>
          </a:prstGeom>
          <a:noFill/>
        </p:spPr>
        <p:txBody>
          <a:bodyPr wrap="none" lIns="182880" tIns="146304" rIns="182880" bIns="146304" rtlCol="0">
            <a:spAutoFit/>
          </a:bodyPr>
          <a:lstStyle/>
          <a:p>
            <a:pPr>
              <a:lnSpc>
                <a:spcPct val="90000"/>
              </a:lnSpc>
              <a:spcAft>
                <a:spcPts val="600"/>
              </a:spcAft>
            </a:pPr>
            <a:r>
              <a:rPr lang="en-US" sz="3200" dirty="0">
                <a:solidFill>
                  <a:srgbClr val="0078D7"/>
                </a:solidFill>
              </a:rPr>
              <a:t>Neural Linguistic Programming</a:t>
            </a:r>
          </a:p>
        </p:txBody>
      </p:sp>
    </p:spTree>
    <p:extLst>
      <p:ext uri="{BB962C8B-B14F-4D97-AF65-F5344CB8AC3E}">
        <p14:creationId xmlns:p14="http://schemas.microsoft.com/office/powerpoint/2010/main" val="9212967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8" name="Picture 6" descr="https://media.licdn.com/mpr/mpr/AAEAAQAAAAAAAARfAAAAJDY5Mzk2NjUwLWQ1MWEtNDhiYS1hNmNkLTRkYzc5NTNiOTQ1YQ.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8837" y="151348"/>
            <a:ext cx="9022563" cy="5170524"/>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idx="4294967295"/>
          </p:nvPr>
        </p:nvSpPr>
        <p:spPr>
          <a:xfrm>
            <a:off x="0" y="1241425"/>
            <a:ext cx="5486400" cy="1098550"/>
          </a:xfrm>
        </p:spPr>
        <p:txBody>
          <a:bodyPr/>
          <a:lstStyle/>
          <a:p>
            <a:r>
              <a:rPr lang="en-US" sz="6600" dirty="0">
                <a:solidFill>
                  <a:srgbClr val="0078D7"/>
                </a:solidFill>
              </a:rPr>
              <a:t>NLP not NLP</a:t>
            </a:r>
          </a:p>
        </p:txBody>
      </p:sp>
      <p:sp>
        <p:nvSpPr>
          <p:cNvPr id="6" name="TextBox 5"/>
          <p:cNvSpPr txBox="1"/>
          <p:nvPr/>
        </p:nvSpPr>
        <p:spPr>
          <a:xfrm>
            <a:off x="1112837" y="5318461"/>
            <a:ext cx="10251332"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rgbClr val="0078D7"/>
                </a:solidFill>
              </a:rPr>
              <a:t>Natural Language Processing</a:t>
            </a:r>
          </a:p>
        </p:txBody>
      </p:sp>
    </p:spTree>
    <p:extLst>
      <p:ext uri="{BB962C8B-B14F-4D97-AF65-F5344CB8AC3E}">
        <p14:creationId xmlns:p14="http://schemas.microsoft.com/office/powerpoint/2010/main" val="4177265603"/>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Straight Arrow Connector 24"/>
          <p:cNvCxnSpPr>
            <a:endCxn id="5" idx="1"/>
          </p:cNvCxnSpPr>
          <p:nvPr/>
        </p:nvCxnSpPr>
        <p:spPr>
          <a:xfrm>
            <a:off x="2255837" y="2689090"/>
            <a:ext cx="3048000" cy="263697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5" idx="3"/>
            <a:endCxn id="4" idx="1"/>
          </p:cNvCxnSpPr>
          <p:nvPr/>
        </p:nvCxnSpPr>
        <p:spPr>
          <a:xfrm flipV="1">
            <a:off x="7361237" y="2674616"/>
            <a:ext cx="2598399" cy="265144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2903537" y="525462"/>
            <a:ext cx="7056099" cy="904863"/>
          </a:xfrm>
          <a:prstGeom prst="rect">
            <a:avLst/>
          </a:prstGeom>
          <a:noFill/>
        </p:spPr>
        <p:txBody>
          <a:bodyPr wrap="none" lIns="182880" tIns="146304" rIns="182880" bIns="146304" rtlCol="0">
            <a:spAutoFit/>
          </a:bodyPr>
          <a:lstStyle/>
          <a:p>
            <a:pPr>
              <a:lnSpc>
                <a:spcPct val="90000"/>
              </a:lnSpc>
              <a:spcAft>
                <a:spcPts val="600"/>
              </a:spcAft>
            </a:pPr>
            <a:r>
              <a:rPr lang="en-US" sz="4400" dirty="0">
                <a:solidFill>
                  <a:srgbClr val="0078D7"/>
                </a:solidFill>
              </a:rPr>
              <a:t>Intent Recognizer Interface</a:t>
            </a:r>
          </a:p>
        </p:txBody>
      </p:sp>
      <p:sp>
        <p:nvSpPr>
          <p:cNvPr id="3" name="Rectangle 2"/>
          <p:cNvSpPr/>
          <p:nvPr/>
        </p:nvSpPr>
        <p:spPr bwMode="auto">
          <a:xfrm>
            <a:off x="198437" y="2141216"/>
            <a:ext cx="2057400"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Chat Client</a:t>
            </a:r>
          </a:p>
        </p:txBody>
      </p:sp>
      <p:sp>
        <p:nvSpPr>
          <p:cNvPr id="4" name="Rectangle 3"/>
          <p:cNvSpPr/>
          <p:nvPr/>
        </p:nvSpPr>
        <p:spPr bwMode="auto">
          <a:xfrm>
            <a:off x="9959636" y="2141216"/>
            <a:ext cx="2057400"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err="1">
                <a:gradFill>
                  <a:gsLst>
                    <a:gs pos="0">
                      <a:srgbClr val="FFFFFF"/>
                    </a:gs>
                    <a:gs pos="100000">
                      <a:srgbClr val="FFFFFF"/>
                    </a:gs>
                  </a:gsLst>
                  <a:lin ang="5400000" scaled="0"/>
                </a:gradFill>
                <a:ea typeface="Segoe UI" pitchFamily="34" charset="0"/>
                <a:cs typeface="Segoe UI" pitchFamily="34" charset="0"/>
              </a:rPr>
              <a:t>Chatbot</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5303837" y="4792662"/>
            <a:ext cx="2057400"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Intent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Recognizer</a:t>
            </a:r>
          </a:p>
        </p:txBody>
      </p:sp>
      <p:sp>
        <p:nvSpPr>
          <p:cNvPr id="17" name="TextBox 16"/>
          <p:cNvSpPr txBox="1"/>
          <p:nvPr/>
        </p:nvSpPr>
        <p:spPr>
          <a:xfrm>
            <a:off x="2424087" y="3501066"/>
            <a:ext cx="2727350"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said</a:t>
            </a:r>
          </a:p>
        </p:txBody>
      </p:sp>
      <p:sp>
        <p:nvSpPr>
          <p:cNvPr id="18" name="TextBox 17"/>
          <p:cNvSpPr txBox="1"/>
          <p:nvPr/>
        </p:nvSpPr>
        <p:spPr>
          <a:xfrm>
            <a:off x="7208837" y="3501066"/>
            <a:ext cx="3099246"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meant</a:t>
            </a:r>
          </a:p>
        </p:txBody>
      </p:sp>
      <p:sp>
        <p:nvSpPr>
          <p:cNvPr id="29" name="TextBox 28"/>
          <p:cNvSpPr txBox="1"/>
          <p:nvPr/>
        </p:nvSpPr>
        <p:spPr>
          <a:xfrm>
            <a:off x="4084637" y="5913439"/>
            <a:ext cx="4834913"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Implements </a:t>
            </a:r>
            <a:r>
              <a:rPr lang="en-US" sz="2800" dirty="0" err="1">
                <a:solidFill>
                  <a:srgbClr val="0078D7"/>
                </a:solidFill>
              </a:rPr>
              <a:t>IIntent</a:t>
            </a:r>
            <a:r>
              <a:rPr lang="en-US" sz="2800" dirty="0">
                <a:solidFill>
                  <a:srgbClr val="0078D7"/>
                </a:solidFill>
              </a:rPr>
              <a:t> Interface</a:t>
            </a:r>
          </a:p>
        </p:txBody>
      </p:sp>
    </p:spTree>
    <p:extLst>
      <p:ext uri="{BB962C8B-B14F-4D97-AF65-F5344CB8AC3E}">
        <p14:creationId xmlns:p14="http://schemas.microsoft.com/office/powerpoint/2010/main" val="3357553350"/>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txBox="1">
            <a:spLocks/>
          </p:cNvSpPr>
          <p:nvPr/>
        </p:nvSpPr>
        <p:spPr>
          <a:xfrm>
            <a:off x="4816475" y="2135868"/>
            <a:ext cx="8275638" cy="3348609"/>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a:gradFill>
                  <a:gsLst>
                    <a:gs pos="1250">
                      <a:srgbClr val="404040"/>
                    </a:gs>
                    <a:gs pos="100000">
                      <a:srgbClr val="404040"/>
                    </a:gs>
                  </a:gsLst>
                  <a:lin ang="5400000" scaled="0"/>
                </a:gradFill>
              </a:rPr>
              <a:t>LUIS</a:t>
            </a:r>
            <a:br>
              <a:rPr lang="en-US" sz="4400" dirty="0">
                <a:gradFill>
                  <a:gsLst>
                    <a:gs pos="1250">
                      <a:srgbClr val="404040"/>
                    </a:gs>
                    <a:gs pos="100000">
                      <a:srgbClr val="404040"/>
                    </a:gs>
                  </a:gsLst>
                  <a:lin ang="5400000" scaled="0"/>
                </a:gradFill>
              </a:rPr>
            </a:br>
            <a:r>
              <a:rPr lang="en-US" sz="4400" dirty="0">
                <a:gradFill>
                  <a:gsLst>
                    <a:gs pos="1250">
                      <a:srgbClr val="404040"/>
                    </a:gs>
                    <a:gs pos="100000">
                      <a:srgbClr val="404040"/>
                    </a:gs>
                  </a:gsLst>
                  <a:lin ang="5400000" scaled="0"/>
                </a:gradFill>
              </a:rPr>
              <a:t>Language Understanding </a:t>
            </a:r>
            <a:br>
              <a:rPr lang="en-US" sz="4400" dirty="0">
                <a:gradFill>
                  <a:gsLst>
                    <a:gs pos="1250">
                      <a:srgbClr val="404040"/>
                    </a:gs>
                    <a:gs pos="100000">
                      <a:srgbClr val="404040"/>
                    </a:gs>
                  </a:gsLst>
                  <a:lin ang="5400000" scaled="0"/>
                </a:gradFill>
              </a:rPr>
            </a:br>
            <a:r>
              <a:rPr lang="en-US" sz="4400" dirty="0">
                <a:gradFill>
                  <a:gsLst>
                    <a:gs pos="1250">
                      <a:srgbClr val="404040"/>
                    </a:gs>
                    <a:gs pos="100000">
                      <a:srgbClr val="404040"/>
                    </a:gs>
                  </a:gsLst>
                  <a:lin ang="5400000" scaled="0"/>
                </a:gradFill>
              </a:rPr>
              <a:t>Intelligent Service</a:t>
            </a:r>
            <a:br>
              <a:rPr lang="en-US" sz="4800" dirty="0">
                <a:gradFill>
                  <a:gsLst>
                    <a:gs pos="1250">
                      <a:srgbClr val="404040"/>
                    </a:gs>
                    <a:gs pos="100000">
                      <a:srgbClr val="404040"/>
                    </a:gs>
                  </a:gsLst>
                  <a:lin ang="5400000" scaled="0"/>
                </a:gradFill>
              </a:rPr>
            </a:br>
            <a:r>
              <a:rPr lang="en-US" sz="2800" dirty="0">
                <a:gradFill>
                  <a:gsLst>
                    <a:gs pos="1250">
                      <a:srgbClr val="404040"/>
                    </a:gs>
                    <a:gs pos="100000">
                      <a:srgbClr val="404040"/>
                    </a:gs>
                  </a:gsLst>
                  <a:lin ang="5400000" scaled="0"/>
                </a:gradFill>
                <a:latin typeface="Segoe UI"/>
              </a:rPr>
              <a:t>Determine Intent</a:t>
            </a:r>
          </a:p>
          <a:p>
            <a:pPr marL="0" indent="0">
              <a:buFont typeface="Arial" pitchFamily="34" charset="0"/>
              <a:buNone/>
            </a:pPr>
            <a:r>
              <a:rPr lang="en-US" sz="2800" dirty="0">
                <a:gradFill>
                  <a:gsLst>
                    <a:gs pos="1250">
                      <a:srgbClr val="404040"/>
                    </a:gs>
                    <a:gs pos="100000">
                      <a:srgbClr val="404040"/>
                    </a:gs>
                  </a:gsLst>
                  <a:lin ang="5400000" scaled="0"/>
                </a:gradFill>
                <a:latin typeface="Segoe UI"/>
              </a:rPr>
              <a:t>Detect Entities</a:t>
            </a:r>
          </a:p>
          <a:p>
            <a:pPr marL="0" indent="0">
              <a:buFont typeface="Arial" pitchFamily="34" charset="0"/>
              <a:buNone/>
            </a:pPr>
            <a:r>
              <a:rPr lang="en-US" sz="2800" dirty="0">
                <a:gradFill>
                  <a:gsLst>
                    <a:gs pos="1250">
                      <a:srgbClr val="404040"/>
                    </a:gs>
                    <a:gs pos="100000">
                      <a:srgbClr val="404040"/>
                    </a:gs>
                  </a:gsLst>
                  <a:lin ang="5400000" scaled="0"/>
                </a:gradFill>
                <a:latin typeface="Segoe UI"/>
              </a:rPr>
              <a:t>Improve Models</a:t>
            </a:r>
          </a:p>
        </p:txBody>
      </p:sp>
      <p:sp>
        <p:nvSpPr>
          <p:cNvPr id="12" name="Parallelogram 11"/>
          <p:cNvSpPr/>
          <p:nvPr/>
        </p:nvSpPr>
        <p:spPr bwMode="auto">
          <a:xfrm>
            <a:off x="2260420" y="1916112"/>
            <a:ext cx="2484374" cy="3124200"/>
          </a:xfrm>
          <a:prstGeom prst="parallelogram">
            <a:avLst>
              <a:gd name="adj" fmla="val 55592"/>
            </a:avLst>
          </a:prstGeom>
          <a:solidFill>
            <a:srgbClr val="D7D7D7"/>
          </a:solidFill>
          <a:ln w="9525" cap="flat" cmpd="sng" algn="ctr">
            <a:noFill/>
            <a:prstDash val="solid"/>
          </a:ln>
          <a:effectLst/>
        </p:spPr>
        <p:txBody>
          <a:bodyPr lIns="121725" tIns="60862" rIns="121725" bIns="60862" rtlCol="0" anchor="ctr"/>
          <a:lstStyle/>
          <a:p>
            <a:pPr defTabSz="914400"/>
            <a:endParaRPr lang="en-US" sz="1400" kern="0" dirty="0">
              <a:solidFill>
                <a:srgbClr val="FFFFFF"/>
              </a:solidFill>
            </a:endParaRPr>
          </a:p>
        </p:txBody>
      </p:sp>
      <p:sp>
        <p:nvSpPr>
          <p:cNvPr id="14" name="Flowchart: Process 8"/>
          <p:cNvSpPr/>
          <p:nvPr/>
        </p:nvSpPr>
        <p:spPr bwMode="auto">
          <a:xfrm flipH="1" flipV="1">
            <a:off x="-17463" y="1916112"/>
            <a:ext cx="3664152" cy="31242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1278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1278 w 10000"/>
              <a:gd name="connsiteY4" fmla="*/ 0 h 10000"/>
              <a:gd name="connsiteX0" fmla="*/ 1268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1268 w 10000"/>
              <a:gd name="connsiteY4" fmla="*/ 0 h 10000"/>
              <a:gd name="connsiteX0" fmla="*/ 3729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372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3729" y="0"/>
                </a:moveTo>
                <a:lnTo>
                  <a:pt x="10000" y="0"/>
                </a:lnTo>
                <a:lnTo>
                  <a:pt x="10000" y="10000"/>
                </a:lnTo>
                <a:lnTo>
                  <a:pt x="0" y="10000"/>
                </a:lnTo>
                <a:lnTo>
                  <a:pt x="3729" y="0"/>
                </a:lnTo>
                <a:close/>
              </a:path>
            </a:pathLst>
          </a:custGeom>
          <a:solidFill>
            <a:srgbClr val="62AC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4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1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42" presetClass="path" presetSubtype="0" decel="100000" fill="hold" grpId="1" nodeType="withEffect">
                                  <p:stCondLst>
                                    <p:cond delay="250"/>
                                  </p:stCondLst>
                                  <p:childTnLst>
                                    <p:animMotion origin="layout" path="M -0.01864 0.00023 L 1.27138E-6 1.63867E-6 " pathEditMode="relative" rAng="0" ptsTypes="AA">
                                      <p:cBhvr>
                                        <p:cTn id="13" dur="500" fill="hold"/>
                                        <p:tgtEl>
                                          <p:spTgt spid="7"/>
                                        </p:tgtEl>
                                        <p:attrNameLst>
                                          <p:attrName>ppt_x</p:attrName>
                                          <p:attrName>ppt_y</p:attrName>
                                        </p:attrNameLst>
                                      </p:cBhvr>
                                      <p:rCtr x="932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Ada Lovelace</a:t>
            </a:r>
          </a:p>
        </p:txBody>
      </p:sp>
      <p:pic>
        <p:nvPicPr>
          <p:cNvPr id="6" name="Picture Placeholder 5"/>
          <p:cNvPicPr>
            <a:picLocks noGrp="1" noChangeAspect="1"/>
          </p:cNvPicPr>
          <p:nvPr>
            <p:ph type="pic" sz="quarter" idx="10"/>
          </p:nvPr>
        </p:nvPicPr>
        <p:blipFill>
          <a:blip r:embed="rId2"/>
          <a:srcRect t="10878" b="10878"/>
          <a:stretch>
            <a:fillRect/>
          </a:stretch>
        </p:blipFill>
        <p:spPr/>
      </p:pic>
      <p:sp>
        <p:nvSpPr>
          <p:cNvPr id="8" name="TextBox 7"/>
          <p:cNvSpPr txBox="1"/>
          <p:nvPr/>
        </p:nvSpPr>
        <p:spPr>
          <a:xfrm>
            <a:off x="6675439" y="3344862"/>
            <a:ext cx="5791199" cy="2622256"/>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"The Analytical Engine has no pretensions whatever to originate anything. It can do whatever we know how to order it to perform. It can follow analysis; but it has no power of anticipating any analytical relations or truths."</a:t>
            </a:r>
          </a:p>
        </p:txBody>
      </p:sp>
      <p:sp>
        <p:nvSpPr>
          <p:cNvPr id="9" name="TextBox 8"/>
          <p:cNvSpPr txBox="1"/>
          <p:nvPr/>
        </p:nvSpPr>
        <p:spPr>
          <a:xfrm>
            <a:off x="6675439" y="2159002"/>
            <a:ext cx="19963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1815 - 1852</a:t>
            </a:r>
          </a:p>
        </p:txBody>
      </p:sp>
      <p:sp>
        <p:nvSpPr>
          <p:cNvPr id="10" name="TextBox 9"/>
          <p:cNvSpPr txBox="1"/>
          <p:nvPr/>
        </p:nvSpPr>
        <p:spPr>
          <a:xfrm>
            <a:off x="6675439" y="2547289"/>
            <a:ext cx="5463290" cy="960263"/>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Credited (mostly) as first programmer</a:t>
            </a:r>
            <a:br>
              <a:rPr lang="en-US" sz="2400" dirty="0">
                <a:gradFill>
                  <a:gsLst>
                    <a:gs pos="2917">
                      <a:schemeClr val="tx1"/>
                    </a:gs>
                    <a:gs pos="30000">
                      <a:schemeClr val="tx1"/>
                    </a:gs>
                  </a:gsLst>
                  <a:lin ang="5400000" scaled="0"/>
                </a:gradFill>
              </a:rPr>
            </a:b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57990275"/>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0" y="3954463"/>
            <a:ext cx="12436475" cy="2743200"/>
          </a:xfrm>
          <a:prstGeom prst="rect">
            <a:avLst/>
          </a:pr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3" name="Content Placeholder 2"/>
          <p:cNvSpPr>
            <a:spLocks noGrp="1"/>
          </p:cNvSpPr>
          <p:nvPr>
            <p:ph idx="4294967295"/>
          </p:nvPr>
        </p:nvSpPr>
        <p:spPr>
          <a:xfrm>
            <a:off x="1265237" y="1977336"/>
            <a:ext cx="10028238" cy="1301895"/>
          </a:xfrm>
          <a:prstGeom prst="rect">
            <a:avLst/>
          </a:prstGeom>
        </p:spPr>
        <p:txBody>
          <a:bodyPr/>
          <a:lstStyle/>
          <a:p>
            <a:pPr marL="0" indent="0">
              <a:spcBef>
                <a:spcPts val="1800"/>
              </a:spcBef>
              <a:buNone/>
            </a:pPr>
            <a:r>
              <a:rPr lang="en-US" sz="3200" dirty="0">
                <a:solidFill>
                  <a:schemeClr val="tx2">
                    <a:lumMod val="50000"/>
                  </a:schemeClr>
                </a:solidFill>
              </a:rPr>
              <a:t>LUIS Lets you Create</a:t>
            </a:r>
          </a:p>
          <a:p>
            <a:pPr marL="0" indent="0">
              <a:spcBef>
                <a:spcPts val="1800"/>
              </a:spcBef>
              <a:buNone/>
            </a:pPr>
            <a:r>
              <a:rPr lang="en-US" sz="3200" dirty="0">
                <a:solidFill>
                  <a:schemeClr val="tx2">
                    <a:lumMod val="50000"/>
                  </a:schemeClr>
                </a:solidFill>
              </a:rPr>
              <a:t>Language </a:t>
            </a:r>
            <a:r>
              <a:rPr lang="en-US" sz="3200" dirty="0" err="1">
                <a:solidFill>
                  <a:schemeClr val="tx2">
                    <a:lumMod val="50000"/>
                  </a:schemeClr>
                </a:solidFill>
              </a:rPr>
              <a:t>Undersanding</a:t>
            </a:r>
            <a:r>
              <a:rPr lang="en-US" sz="3200" dirty="0">
                <a:solidFill>
                  <a:schemeClr val="tx2">
                    <a:lumMod val="50000"/>
                  </a:schemeClr>
                </a:solidFill>
              </a:rPr>
              <a:t> Models Specific to your domain</a:t>
            </a:r>
          </a:p>
        </p:txBody>
      </p:sp>
      <p:sp>
        <p:nvSpPr>
          <p:cNvPr id="11" name="Title 7"/>
          <p:cNvSpPr txBox="1">
            <a:spLocks/>
          </p:cNvSpPr>
          <p:nvPr/>
        </p:nvSpPr>
        <p:spPr>
          <a:xfrm>
            <a:off x="830262" y="448574"/>
            <a:ext cx="10898187" cy="917575"/>
          </a:xfrm>
          <a:prstGeom prst="rect">
            <a:avLst/>
          </a:prstGeom>
        </p:spPr>
        <p:txBody>
          <a:bodyPr vert="horz" wrap="square" lIns="146304" tIns="91440" rIns="146304" bIns="91440" rtlCol="0" anchor="ctr">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dirty="0">
                <a:gradFill>
                  <a:gsLst>
                    <a:gs pos="1250">
                      <a:srgbClr val="404040"/>
                    </a:gs>
                    <a:gs pos="100000">
                      <a:srgbClr val="404040"/>
                    </a:gs>
                  </a:gsLst>
                  <a:lin ang="5400000" scaled="0"/>
                </a:gradFill>
              </a:rPr>
              <a:t>Language Understanding Intelligent Service</a:t>
            </a:r>
          </a:p>
        </p:txBody>
      </p:sp>
      <p:sp>
        <p:nvSpPr>
          <p:cNvPr id="22" name="Rectangle 21"/>
          <p:cNvSpPr/>
          <p:nvPr/>
        </p:nvSpPr>
        <p:spPr>
          <a:xfrm>
            <a:off x="5761264" y="7765995"/>
            <a:ext cx="2069281" cy="142247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pSp>
        <p:nvGrpSpPr>
          <p:cNvPr id="15" name="Group 14"/>
          <p:cNvGrpSpPr/>
          <p:nvPr/>
        </p:nvGrpSpPr>
        <p:grpSpPr>
          <a:xfrm>
            <a:off x="471714" y="4259262"/>
            <a:ext cx="2255838" cy="2255838"/>
            <a:chOff x="471714" y="4259262"/>
            <a:chExt cx="2255838" cy="2255838"/>
          </a:xfrm>
          <a:solidFill>
            <a:srgbClr val="62ACE6"/>
          </a:solidFill>
        </p:grpSpPr>
        <p:sp>
          <p:nvSpPr>
            <p:cNvPr id="4" name="Rectangle 3"/>
            <p:cNvSpPr/>
            <p:nvPr/>
          </p:nvSpPr>
          <p:spPr bwMode="auto">
            <a:xfrm>
              <a:off x="471714" y="4259262"/>
              <a:ext cx="2255838" cy="225583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 name="TextBox 6"/>
            <p:cNvSpPr txBox="1"/>
            <p:nvPr/>
          </p:nvSpPr>
          <p:spPr>
            <a:xfrm>
              <a:off x="808037" y="4987638"/>
              <a:ext cx="1471878" cy="845744"/>
            </a:xfrm>
            <a:prstGeom prst="rect">
              <a:avLst/>
            </a:prstGeom>
            <a:grpFill/>
          </p:spPr>
          <p:txBody>
            <a:bodyPr wrap="none" rtlCol="0">
              <a:spAutoFit/>
            </a:bodyPr>
            <a:lstStyle/>
            <a:p>
              <a:r>
                <a:rPr lang="en-US" sz="2448" dirty="0">
                  <a:gradFill>
                    <a:gsLst>
                      <a:gs pos="1250">
                        <a:srgbClr val="FFFFFF"/>
                      </a:gs>
                      <a:gs pos="100000">
                        <a:srgbClr val="FFFFFF"/>
                      </a:gs>
                    </a:gsLst>
                    <a:lin ang="5400000" scaled="0"/>
                  </a:gradFill>
                </a:rPr>
                <a:t>Define </a:t>
              </a:r>
            </a:p>
            <a:p>
              <a:r>
                <a:rPr lang="en-US" sz="2448" dirty="0">
                  <a:gradFill>
                    <a:gsLst>
                      <a:gs pos="1250">
                        <a:srgbClr val="FFFFFF"/>
                      </a:gs>
                      <a:gs pos="100000">
                        <a:srgbClr val="FFFFFF"/>
                      </a:gs>
                    </a:gsLst>
                    <a:lin ang="5400000" scaled="0"/>
                  </a:gradFill>
                </a:rPr>
                <a:t>Concepts</a:t>
              </a:r>
            </a:p>
          </p:txBody>
        </p:sp>
      </p:grpSp>
      <p:grpSp>
        <p:nvGrpSpPr>
          <p:cNvPr id="10" name="Group 9"/>
          <p:cNvGrpSpPr/>
          <p:nvPr/>
        </p:nvGrpSpPr>
        <p:grpSpPr>
          <a:xfrm>
            <a:off x="2923492" y="4259262"/>
            <a:ext cx="2273983" cy="2255838"/>
            <a:chOff x="2923492" y="4259262"/>
            <a:chExt cx="2273983" cy="2255838"/>
          </a:xfrm>
          <a:solidFill>
            <a:srgbClr val="62ACE6"/>
          </a:solidFill>
        </p:grpSpPr>
        <p:grpSp>
          <p:nvGrpSpPr>
            <p:cNvPr id="2" name="Group 1"/>
            <p:cNvGrpSpPr/>
            <p:nvPr/>
          </p:nvGrpSpPr>
          <p:grpSpPr>
            <a:xfrm>
              <a:off x="2923492" y="4259262"/>
              <a:ext cx="2273983" cy="2255838"/>
              <a:chOff x="2923492" y="4259262"/>
              <a:chExt cx="2273983" cy="2255838"/>
            </a:xfrm>
            <a:grpFill/>
          </p:grpSpPr>
          <p:sp>
            <p:nvSpPr>
              <p:cNvPr id="26" name="Rectangle 25"/>
              <p:cNvSpPr/>
              <p:nvPr/>
            </p:nvSpPr>
            <p:spPr bwMode="auto">
              <a:xfrm>
                <a:off x="2941637" y="4259262"/>
                <a:ext cx="2255838" cy="225583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Isosceles Triangle 4"/>
              <p:cNvSpPr/>
              <p:nvPr/>
            </p:nvSpPr>
            <p:spPr bwMode="auto">
              <a:xfrm rot="5400000">
                <a:off x="2695474" y="5096882"/>
                <a:ext cx="1066800" cy="610763"/>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 name="TextBox 7"/>
            <p:cNvSpPr txBox="1"/>
            <p:nvPr/>
          </p:nvSpPr>
          <p:spPr>
            <a:xfrm>
              <a:off x="3612923" y="4987638"/>
              <a:ext cx="1475084" cy="845744"/>
            </a:xfrm>
            <a:prstGeom prst="rect">
              <a:avLst/>
            </a:prstGeom>
            <a:grpFill/>
          </p:spPr>
          <p:txBody>
            <a:bodyPr wrap="none" rtlCol="0">
              <a:spAutoFit/>
            </a:bodyPr>
            <a:lstStyle/>
            <a:p>
              <a:r>
                <a:rPr lang="en-US" sz="2448" dirty="0">
                  <a:gradFill>
                    <a:gsLst>
                      <a:gs pos="1250">
                        <a:srgbClr val="FFFFFF"/>
                      </a:gs>
                      <a:gs pos="100000">
                        <a:srgbClr val="FFFFFF"/>
                      </a:gs>
                    </a:gsLst>
                    <a:lin ang="5400000" scaled="0"/>
                  </a:gradFill>
                </a:rPr>
                <a:t>Provide</a:t>
              </a:r>
            </a:p>
            <a:p>
              <a:r>
                <a:rPr lang="en-US" sz="2448" dirty="0">
                  <a:gradFill>
                    <a:gsLst>
                      <a:gs pos="1250">
                        <a:srgbClr val="FFFFFF"/>
                      </a:gs>
                      <a:gs pos="100000">
                        <a:srgbClr val="FFFFFF"/>
                      </a:gs>
                    </a:gsLst>
                    <a:lin ang="5400000" scaled="0"/>
                  </a:gradFill>
                </a:rPr>
                <a:t>Examples</a:t>
              </a:r>
            </a:p>
          </p:txBody>
        </p:sp>
      </p:grpSp>
      <p:grpSp>
        <p:nvGrpSpPr>
          <p:cNvPr id="9" name="Group 8"/>
          <p:cNvGrpSpPr/>
          <p:nvPr/>
        </p:nvGrpSpPr>
        <p:grpSpPr>
          <a:xfrm>
            <a:off x="5426628" y="4259262"/>
            <a:ext cx="6552647" cy="2255838"/>
            <a:chOff x="5426628" y="4259262"/>
            <a:chExt cx="6552647" cy="2255838"/>
          </a:xfrm>
          <a:solidFill>
            <a:srgbClr val="62ACE6"/>
          </a:solidFill>
        </p:grpSpPr>
        <p:grpSp>
          <p:nvGrpSpPr>
            <p:cNvPr id="6" name="Group 5"/>
            <p:cNvGrpSpPr/>
            <p:nvPr/>
          </p:nvGrpSpPr>
          <p:grpSpPr>
            <a:xfrm>
              <a:off x="5426628" y="4259262"/>
              <a:ext cx="6552647" cy="2255838"/>
              <a:chOff x="5426628" y="4259262"/>
              <a:chExt cx="6552647" cy="2255838"/>
            </a:xfrm>
            <a:grpFill/>
          </p:grpSpPr>
          <p:sp>
            <p:nvSpPr>
              <p:cNvPr id="27" name="Rectangle 26"/>
              <p:cNvSpPr/>
              <p:nvPr/>
            </p:nvSpPr>
            <p:spPr bwMode="auto">
              <a:xfrm>
                <a:off x="5456237" y="4259262"/>
                <a:ext cx="6523038" cy="225583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Isosceles Triangle 27"/>
              <p:cNvSpPr/>
              <p:nvPr/>
            </p:nvSpPr>
            <p:spPr bwMode="auto">
              <a:xfrm rot="5400000">
                <a:off x="5198610" y="5096883"/>
                <a:ext cx="1066800" cy="610763"/>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5" name="Rectangle 24"/>
            <p:cNvSpPr/>
            <p:nvPr/>
          </p:nvSpPr>
          <p:spPr>
            <a:xfrm>
              <a:off x="8885237" y="5097462"/>
              <a:ext cx="2655196" cy="573386"/>
            </a:xfrm>
            <a:prstGeom prst="rect">
              <a:avLst/>
            </a:prstGeom>
            <a:grpFill/>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35560" tIns="35560" rIns="35560" bIns="35560" numCol="1" spcCol="1270" anchor="ctr" anchorCtr="0">
              <a:noAutofit/>
            </a:bodyPr>
            <a:lstStyle/>
            <a:p>
              <a:pPr algn="ctr">
                <a:lnSpc>
                  <a:spcPct val="90000"/>
                </a:lnSpc>
                <a:spcBef>
                  <a:spcPct val="0"/>
                </a:spcBef>
                <a:spcAft>
                  <a:spcPct val="35000"/>
                </a:spcAft>
              </a:pPr>
              <a:r>
                <a:rPr lang="en-US" sz="2448" dirty="0">
                  <a:gradFill>
                    <a:gsLst>
                      <a:gs pos="1250">
                        <a:srgbClr val="FFFFFF"/>
                      </a:gs>
                      <a:gs pos="100000">
                        <a:srgbClr val="FFFFFF"/>
                      </a:gs>
                    </a:gsLst>
                    <a:lin ang="5400000" scaled="0"/>
                  </a:gradFill>
                </a:rPr>
                <a:t>Active Learning</a:t>
              </a:r>
            </a:p>
          </p:txBody>
        </p:sp>
        <p:sp>
          <p:nvSpPr>
            <p:cNvPr id="23" name="Rectangle 22"/>
            <p:cNvSpPr/>
            <p:nvPr/>
          </p:nvSpPr>
          <p:spPr>
            <a:xfrm>
              <a:off x="6151562" y="5097462"/>
              <a:ext cx="2069281" cy="573386"/>
            </a:xfrm>
            <a:prstGeom prst="rect">
              <a:avLst/>
            </a:prstGeom>
            <a:grpFill/>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35560" tIns="35560" rIns="35560" bIns="35560" numCol="1" spcCol="1270" anchor="ctr" anchorCtr="0">
              <a:noAutofit/>
            </a:bodyPr>
            <a:lstStyle/>
            <a:p>
              <a:pPr algn="ctr">
                <a:lnSpc>
                  <a:spcPct val="90000"/>
                </a:lnSpc>
                <a:spcBef>
                  <a:spcPct val="0"/>
                </a:spcBef>
                <a:spcAft>
                  <a:spcPct val="35000"/>
                </a:spcAft>
              </a:pPr>
              <a:r>
                <a:rPr lang="en-US" sz="2448" dirty="0">
                  <a:gradFill>
                    <a:gsLst>
                      <a:gs pos="1250">
                        <a:srgbClr val="FFFFFF"/>
                      </a:gs>
                      <a:gs pos="100000">
                        <a:srgbClr val="FFFFFF"/>
                      </a:gs>
                    </a:gsLst>
                    <a:lin ang="5400000" scaled="0"/>
                  </a:gradFill>
                </a:rPr>
                <a:t>Deploy</a:t>
              </a:r>
            </a:p>
          </p:txBody>
        </p:sp>
        <p:sp>
          <p:nvSpPr>
            <p:cNvPr id="35" name="Left Bracket 34"/>
            <p:cNvSpPr/>
            <p:nvPr/>
          </p:nvSpPr>
          <p:spPr>
            <a:xfrm rot="5400000">
              <a:off x="8675686" y="3325813"/>
              <a:ext cx="266702" cy="3200400"/>
            </a:xfrm>
            <a:prstGeom prst="leftBracket">
              <a:avLst>
                <a:gd name="adj" fmla="val 69285"/>
              </a:avLst>
            </a:prstGeom>
            <a:grpFill/>
            <a:ln w="38100" cap="rnd">
              <a:solidFill>
                <a:srgbClr val="F3F3F3"/>
              </a:solidFill>
              <a:prstDash val="sysDot"/>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404040"/>
                </a:solidFill>
              </a:endParaRPr>
            </a:p>
          </p:txBody>
        </p:sp>
        <p:sp>
          <p:nvSpPr>
            <p:cNvPr id="36" name="Left Bracket 35"/>
            <p:cNvSpPr/>
            <p:nvPr/>
          </p:nvSpPr>
          <p:spPr>
            <a:xfrm rot="16200000" flipV="1">
              <a:off x="8675686" y="4312105"/>
              <a:ext cx="266702" cy="3200400"/>
            </a:xfrm>
            <a:prstGeom prst="leftBracket">
              <a:avLst>
                <a:gd name="adj" fmla="val 69285"/>
              </a:avLst>
            </a:prstGeom>
            <a:grpFill/>
            <a:ln w="38100" cap="rnd">
              <a:solidFill>
                <a:srgbClr val="F3F3F3"/>
              </a:solidFill>
              <a:prstDash val="sysDot"/>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404040"/>
                </a:solidFill>
              </a:endParaRPr>
            </a:p>
          </p:txBody>
        </p:sp>
      </p:grpSp>
    </p:spTree>
    <p:extLst>
      <p:ext uri="{BB962C8B-B14F-4D97-AF65-F5344CB8AC3E}">
        <p14:creationId xmlns:p14="http://schemas.microsoft.com/office/powerpoint/2010/main" val="2079515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decel="100000" fill="hold" grpId="1" nodeType="withEffect">
                                  <p:stCondLst>
                                    <p:cond delay="250"/>
                                  </p:stCondLst>
                                  <p:childTnLst>
                                    <p:animMotion origin="layout" path="M 0.01519 0.00045 L -1.976E-6 2.46482E-6 " pathEditMode="relative" rAng="0" ptsTypes="AA">
                                      <p:cBhvr>
                                        <p:cTn id="9" dur="500" fill="hold"/>
                                        <p:tgtEl>
                                          <p:spTgt spid="11"/>
                                        </p:tgtEl>
                                        <p:attrNameLst>
                                          <p:attrName>ppt_x</p:attrName>
                                          <p:attrName>ppt_y</p:attrName>
                                        </p:attrNameLst>
                                      </p:cBhvr>
                                      <p:rCtr x="-766" y="-23"/>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0-#ppt_w/2"/>
                                          </p:val>
                                        </p:tav>
                                        <p:tav tm="100000">
                                          <p:val>
                                            <p:strVal val="#ppt_x"/>
                                          </p:val>
                                        </p:tav>
                                      </p:tavLst>
                                    </p:anim>
                                    <p:anim calcmode="lin" valueType="num">
                                      <p:cBhvr additive="base">
                                        <p:cTn id="17" dur="500" fill="hold"/>
                                        <p:tgtEl>
                                          <p:spTgt spid="16"/>
                                        </p:tgtEl>
                                        <p:attrNameLst>
                                          <p:attrName>ppt_y</p:attrName>
                                        </p:attrNameLst>
                                      </p:cBhvr>
                                      <p:tavLst>
                                        <p:tav tm="0">
                                          <p:val>
                                            <p:strVal val="#ppt_y"/>
                                          </p:val>
                                        </p:tav>
                                        <p:tav tm="100000">
                                          <p:val>
                                            <p:strVal val="#ppt_y"/>
                                          </p:val>
                                        </p:tav>
                                      </p:tavLst>
                                    </p:anim>
                                  </p:childTnLst>
                                </p:cTn>
                              </p:par>
                              <p:par>
                                <p:cTn id="18" presetID="10" presetClass="entr" presetSubtype="0" fill="hold" nodeType="withEffect">
                                  <p:stCondLst>
                                    <p:cond delay="25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42" presetClass="path" presetSubtype="0" decel="100000" fill="hold" nodeType="withEffect">
                                  <p:stCondLst>
                                    <p:cond delay="250"/>
                                  </p:stCondLst>
                                  <p:childTnLst>
                                    <p:animMotion origin="layout" path="M 0.01519 0.00045 L 2.30023E-6 2.46482E-6 " pathEditMode="relative" rAng="0" ptsTypes="AA">
                                      <p:cBhvr>
                                        <p:cTn id="22" dur="500" fill="hold"/>
                                        <p:tgtEl>
                                          <p:spTgt spid="15"/>
                                        </p:tgtEl>
                                        <p:attrNameLst>
                                          <p:attrName>ppt_x</p:attrName>
                                          <p:attrName>ppt_y</p:attrName>
                                        </p:attrNameLst>
                                      </p:cBhvr>
                                      <p:rCtr x="-76600" y="-2300"/>
                                    </p:animMotion>
                                  </p:childTnLst>
                                </p:cTn>
                              </p:par>
                              <p:par>
                                <p:cTn id="23" presetID="10" presetClass="entr" presetSubtype="0" fill="hold" nodeType="withEffect">
                                  <p:stCondLst>
                                    <p:cond delay="35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42" presetClass="path" presetSubtype="0" decel="100000" fill="hold" nodeType="withEffect">
                                  <p:stCondLst>
                                    <p:cond delay="350"/>
                                  </p:stCondLst>
                                  <p:childTnLst>
                                    <p:animMotion origin="layout" path="M 0.01519 0.00045 L 2.30023E-6 2.46482E-6 " pathEditMode="relative" rAng="0" ptsTypes="AA">
                                      <p:cBhvr>
                                        <p:cTn id="27" dur="500" fill="hold"/>
                                        <p:tgtEl>
                                          <p:spTgt spid="10"/>
                                        </p:tgtEl>
                                        <p:attrNameLst>
                                          <p:attrName>ppt_x</p:attrName>
                                          <p:attrName>ppt_y</p:attrName>
                                        </p:attrNameLst>
                                      </p:cBhvr>
                                      <p:rCtr x="-76600" y="-2300"/>
                                    </p:animMotion>
                                  </p:childTnLst>
                                </p:cTn>
                              </p:par>
                              <p:par>
                                <p:cTn id="28" presetID="10" presetClass="entr" presetSubtype="0" fill="hold" nodeType="withEffect">
                                  <p:stCondLst>
                                    <p:cond delay="45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42" presetClass="path" presetSubtype="0" decel="100000" fill="hold" nodeType="withEffect">
                                  <p:stCondLst>
                                    <p:cond delay="450"/>
                                  </p:stCondLst>
                                  <p:childTnLst>
                                    <p:animMotion origin="layout" path="M 0.01519 0.00045 L 2.30023E-6 2.46482E-6 " pathEditMode="relative" rAng="0" ptsTypes="AA">
                                      <p:cBhvr>
                                        <p:cTn id="32" dur="500" fill="hold"/>
                                        <p:tgtEl>
                                          <p:spTgt spid="9"/>
                                        </p:tgtEl>
                                        <p:attrNameLst>
                                          <p:attrName>ppt_x</p:attrName>
                                          <p:attrName>ppt_y</p:attrName>
                                        </p:attrNameLst>
                                      </p:cBhvr>
                                      <p:rCtr x="-766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 grpId="0"/>
      <p:bldP spid="11" grpId="0"/>
      <p:bldP spid="11"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17637" y="220662"/>
            <a:ext cx="8991600" cy="6698795"/>
          </a:xfrm>
          <a:prstGeom prst="rect">
            <a:avLst/>
          </a:prstGeom>
        </p:spPr>
      </p:pic>
    </p:spTree>
    <p:extLst>
      <p:ext uri="{BB962C8B-B14F-4D97-AF65-F5344CB8AC3E}">
        <p14:creationId xmlns:p14="http://schemas.microsoft.com/office/powerpoint/2010/main" val="55748625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98637" y="220662"/>
            <a:ext cx="8634096" cy="6516687"/>
          </a:xfrm>
          <a:prstGeom prst="rect">
            <a:avLst/>
          </a:prstGeom>
        </p:spPr>
      </p:pic>
    </p:spTree>
    <p:extLst>
      <p:ext uri="{BB962C8B-B14F-4D97-AF65-F5344CB8AC3E}">
        <p14:creationId xmlns:p14="http://schemas.microsoft.com/office/powerpoint/2010/main" val="1733212788"/>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46237" y="144462"/>
            <a:ext cx="9002187" cy="6705600"/>
          </a:xfrm>
          <a:prstGeom prst="rect">
            <a:avLst/>
          </a:prstGeom>
        </p:spPr>
      </p:pic>
    </p:spTree>
    <p:extLst>
      <p:ext uri="{BB962C8B-B14F-4D97-AF65-F5344CB8AC3E}">
        <p14:creationId xmlns:p14="http://schemas.microsoft.com/office/powerpoint/2010/main" val="667900763"/>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HOL Conventions Used</a:t>
            </a:r>
          </a:p>
        </p:txBody>
      </p:sp>
      <p:pic>
        <p:nvPicPr>
          <p:cNvPr id="4" name="Picture 3"/>
          <p:cNvPicPr>
            <a:picLocks noChangeAspect="1"/>
          </p:cNvPicPr>
          <p:nvPr/>
        </p:nvPicPr>
        <p:blipFill>
          <a:blip r:embed="rId2"/>
          <a:stretch>
            <a:fillRect/>
          </a:stretch>
        </p:blipFill>
        <p:spPr>
          <a:xfrm>
            <a:off x="503237" y="1624214"/>
            <a:ext cx="3734124" cy="952583"/>
          </a:xfrm>
          <a:prstGeom prst="rect">
            <a:avLst/>
          </a:prstGeom>
        </p:spPr>
      </p:pic>
      <p:pic>
        <p:nvPicPr>
          <p:cNvPr id="5" name="Picture 4"/>
          <p:cNvPicPr>
            <a:picLocks noChangeAspect="1"/>
          </p:cNvPicPr>
          <p:nvPr/>
        </p:nvPicPr>
        <p:blipFill>
          <a:blip r:embed="rId3"/>
          <a:stretch>
            <a:fillRect/>
          </a:stretch>
        </p:blipFill>
        <p:spPr>
          <a:xfrm>
            <a:off x="503237" y="2869337"/>
            <a:ext cx="5334462" cy="1905165"/>
          </a:xfrm>
          <a:prstGeom prst="rect">
            <a:avLst/>
          </a:prstGeom>
        </p:spPr>
      </p:pic>
      <p:pic>
        <p:nvPicPr>
          <p:cNvPr id="6" name="Picture 5"/>
          <p:cNvPicPr>
            <a:picLocks noChangeAspect="1"/>
          </p:cNvPicPr>
          <p:nvPr/>
        </p:nvPicPr>
        <p:blipFill>
          <a:blip r:embed="rId4"/>
          <a:stretch>
            <a:fillRect/>
          </a:stretch>
        </p:blipFill>
        <p:spPr>
          <a:xfrm>
            <a:off x="503237" y="4945062"/>
            <a:ext cx="4861981" cy="1882303"/>
          </a:xfrm>
          <a:prstGeom prst="rect">
            <a:avLst/>
          </a:prstGeom>
        </p:spPr>
      </p:pic>
      <p:sp>
        <p:nvSpPr>
          <p:cNvPr id="7" name="Arrow: Left 6"/>
          <p:cNvSpPr/>
          <p:nvPr/>
        </p:nvSpPr>
        <p:spPr bwMode="auto">
          <a:xfrm>
            <a:off x="4581121" y="1874963"/>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8" name="TextBox 7"/>
          <p:cNvSpPr txBox="1"/>
          <p:nvPr/>
        </p:nvSpPr>
        <p:spPr>
          <a:xfrm>
            <a:off x="7970837" y="1624214"/>
            <a:ext cx="3584956" cy="738664"/>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Don’t type the ~$</a:t>
            </a:r>
          </a:p>
        </p:txBody>
      </p:sp>
      <p:sp>
        <p:nvSpPr>
          <p:cNvPr id="9" name="Arrow: Left 8"/>
          <p:cNvSpPr/>
          <p:nvPr/>
        </p:nvSpPr>
        <p:spPr bwMode="auto">
          <a:xfrm>
            <a:off x="5913437" y="3116262"/>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 name="Arrow: Left 9"/>
          <p:cNvSpPr/>
          <p:nvPr/>
        </p:nvSpPr>
        <p:spPr bwMode="auto">
          <a:xfrm>
            <a:off x="5941545" y="5249862"/>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TextBox 10"/>
          <p:cNvSpPr txBox="1"/>
          <p:nvPr/>
        </p:nvSpPr>
        <p:spPr>
          <a:xfrm>
            <a:off x="7132637" y="3527626"/>
            <a:ext cx="4901470" cy="1625060"/>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If you are using the PDF</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rPr>
              <a:t>copy and paste from the </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rPr>
              <a:t>txt file NOT the PDF</a:t>
            </a:r>
          </a:p>
        </p:txBody>
      </p:sp>
    </p:spTree>
    <p:extLst>
      <p:ext uri="{BB962C8B-B14F-4D97-AF65-F5344CB8AC3E}">
        <p14:creationId xmlns:p14="http://schemas.microsoft.com/office/powerpoint/2010/main" val="1592161832"/>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HOL Extras</a:t>
            </a:r>
          </a:p>
        </p:txBody>
      </p:sp>
      <p:pic>
        <p:nvPicPr>
          <p:cNvPr id="4" name="Picture 3"/>
          <p:cNvPicPr>
            <a:picLocks noChangeAspect="1"/>
          </p:cNvPicPr>
          <p:nvPr/>
        </p:nvPicPr>
        <p:blipFill>
          <a:blip r:embed="rId2"/>
          <a:stretch>
            <a:fillRect/>
          </a:stretch>
        </p:blipFill>
        <p:spPr>
          <a:xfrm>
            <a:off x="3322637" y="373062"/>
            <a:ext cx="8783388" cy="6019800"/>
          </a:xfrm>
          <a:prstGeom prst="rect">
            <a:avLst/>
          </a:prstGeom>
        </p:spPr>
      </p:pic>
    </p:spTree>
    <p:extLst>
      <p:ext uri="{BB962C8B-B14F-4D97-AF65-F5344CB8AC3E}">
        <p14:creationId xmlns:p14="http://schemas.microsoft.com/office/powerpoint/2010/main" val="3309397542"/>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0837" y="2506662"/>
            <a:ext cx="7315199" cy="1181862"/>
          </a:xfrm>
        </p:spPr>
        <p:txBody>
          <a:bodyPr/>
          <a:lstStyle/>
          <a:p>
            <a:r>
              <a:rPr lang="en-US" dirty="0"/>
              <a:t>HOL – Get Started</a:t>
            </a:r>
          </a:p>
        </p:txBody>
      </p:sp>
    </p:spTree>
    <p:extLst>
      <p:ext uri="{BB962C8B-B14F-4D97-AF65-F5344CB8AC3E}">
        <p14:creationId xmlns:p14="http://schemas.microsoft.com/office/powerpoint/2010/main" val="15477802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1241426"/>
            <a:ext cx="5486399" cy="1098762"/>
          </a:xfrm>
        </p:spPr>
        <p:txBody>
          <a:bodyPr/>
          <a:lstStyle/>
          <a:p>
            <a:r>
              <a:rPr lang="en-US" dirty="0"/>
              <a:t>Alan Turing</a:t>
            </a:r>
          </a:p>
        </p:txBody>
      </p:sp>
      <p:pic>
        <p:nvPicPr>
          <p:cNvPr id="4" name="Picture Placeholder 3"/>
          <p:cNvPicPr>
            <a:picLocks noGrp="1" noChangeAspect="1"/>
          </p:cNvPicPr>
          <p:nvPr>
            <p:ph type="pic" sz="quarter" idx="10"/>
          </p:nvPr>
        </p:nvPicPr>
        <p:blipFill>
          <a:blip r:embed="rId2"/>
          <a:srcRect t="8557" b="8557"/>
          <a:stretch>
            <a:fillRect/>
          </a:stretch>
        </p:blipFill>
        <p:spPr/>
      </p:pic>
      <p:sp>
        <p:nvSpPr>
          <p:cNvPr id="5" name="TextBox 4"/>
          <p:cNvSpPr txBox="1"/>
          <p:nvPr/>
        </p:nvSpPr>
        <p:spPr>
          <a:xfrm>
            <a:off x="211623" y="2754950"/>
            <a:ext cx="564930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t>"Can machines think? The Turing test." </a:t>
            </a:r>
            <a:endParaRPr lang="en-US" sz="2400" dirty="0">
              <a:gradFill>
                <a:gsLst>
                  <a:gs pos="2917">
                    <a:schemeClr val="tx1"/>
                  </a:gs>
                  <a:gs pos="30000">
                    <a:schemeClr val="tx1"/>
                  </a:gs>
                </a:gsLst>
                <a:lin ang="5400000" scaled="0"/>
              </a:gradFill>
            </a:endParaRPr>
          </a:p>
        </p:txBody>
      </p:sp>
      <p:sp>
        <p:nvSpPr>
          <p:cNvPr id="6" name="TextBox 5"/>
          <p:cNvSpPr txBox="1"/>
          <p:nvPr/>
        </p:nvSpPr>
        <p:spPr>
          <a:xfrm>
            <a:off x="211623" y="2127086"/>
            <a:ext cx="19963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1912 - 1954</a:t>
            </a:r>
          </a:p>
        </p:txBody>
      </p:sp>
      <p:pic>
        <p:nvPicPr>
          <p:cNvPr id="7" name="Picture 6"/>
          <p:cNvPicPr>
            <a:picLocks noChangeAspect="1"/>
          </p:cNvPicPr>
          <p:nvPr/>
        </p:nvPicPr>
        <p:blipFill>
          <a:blip r:embed="rId3"/>
          <a:stretch>
            <a:fillRect/>
          </a:stretch>
        </p:blipFill>
        <p:spPr>
          <a:xfrm>
            <a:off x="1410921" y="3795923"/>
            <a:ext cx="2304814" cy="29543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25858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4162272" y="6393985"/>
            <a:ext cx="4168454" cy="551084"/>
          </a:xfrm>
          <a:prstGeom prst="rect">
            <a:avLst/>
          </a:prstGeom>
          <a:solidFill>
            <a:schemeClr val="bg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latin typeface="Segoe UI"/>
            </a:endParaRPr>
          </a:p>
        </p:txBody>
      </p:sp>
      <p:pic>
        <p:nvPicPr>
          <p:cNvPr id="7" name="Picture 6"/>
          <p:cNvPicPr>
            <a:picLocks noChangeAspect="1"/>
          </p:cNvPicPr>
          <p:nvPr/>
        </p:nvPicPr>
        <p:blipFill>
          <a:blip r:embed="rId3"/>
          <a:stretch>
            <a:fillRect/>
          </a:stretch>
        </p:blipFill>
        <p:spPr>
          <a:xfrm>
            <a:off x="1798637" y="182562"/>
            <a:ext cx="8788400" cy="6591300"/>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184536017"/>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1241426"/>
            <a:ext cx="5486399" cy="1098762"/>
          </a:xfrm>
        </p:spPr>
        <p:txBody>
          <a:bodyPr/>
          <a:lstStyle/>
          <a:p>
            <a:r>
              <a:rPr lang="en-US" dirty="0"/>
              <a:t>Eliza</a:t>
            </a:r>
          </a:p>
        </p:txBody>
      </p:sp>
      <p:pic>
        <p:nvPicPr>
          <p:cNvPr id="6" name="Picture Placeholder 5"/>
          <p:cNvPicPr>
            <a:picLocks noGrp="1" noChangeAspect="1"/>
          </p:cNvPicPr>
          <p:nvPr>
            <p:ph type="pic" sz="quarter" idx="10"/>
          </p:nvPr>
        </p:nvPicPr>
        <p:blipFill>
          <a:blip r:embed="rId2"/>
          <a:srcRect l="20367" r="20367"/>
          <a:stretch>
            <a:fillRect/>
          </a:stretch>
        </p:blipFill>
        <p:spPr/>
      </p:pic>
      <p:pic>
        <p:nvPicPr>
          <p:cNvPr id="7" name="Picture 6"/>
          <p:cNvPicPr>
            <a:picLocks noChangeAspect="1"/>
          </p:cNvPicPr>
          <p:nvPr/>
        </p:nvPicPr>
        <p:blipFill>
          <a:blip r:embed="rId2"/>
          <a:stretch>
            <a:fillRect/>
          </a:stretch>
        </p:blipFill>
        <p:spPr>
          <a:xfrm>
            <a:off x="4694237" y="-1"/>
            <a:ext cx="7742238" cy="6994525"/>
          </a:xfrm>
          <a:prstGeom prst="rect">
            <a:avLst/>
          </a:prstGeom>
        </p:spPr>
      </p:pic>
      <p:sp>
        <p:nvSpPr>
          <p:cNvPr id="8" name="TextBox 7"/>
          <p:cNvSpPr txBox="1"/>
          <p:nvPr/>
        </p:nvSpPr>
        <p:spPr>
          <a:xfrm>
            <a:off x="274639" y="2340188"/>
            <a:ext cx="268137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The first chat bot</a:t>
            </a:r>
          </a:p>
        </p:txBody>
      </p:sp>
      <p:sp>
        <p:nvSpPr>
          <p:cNvPr id="10" name="TextBox 9"/>
          <p:cNvSpPr txBox="1"/>
          <p:nvPr/>
        </p:nvSpPr>
        <p:spPr>
          <a:xfrm>
            <a:off x="274639" y="2976611"/>
            <a:ext cx="4419598" cy="3416320"/>
          </a:xfrm>
          <a:prstGeom prst="rect">
            <a:avLst/>
          </a:prstGeom>
          <a:noFill/>
        </p:spPr>
        <p:txBody>
          <a:bodyPr wrap="square" lIns="182880" tIns="146304" rIns="182880" bIns="146304" rtlCol="0">
            <a:spAutoFit/>
          </a:bodyPr>
          <a:lstStyle/>
          <a:p>
            <a:pPr>
              <a:lnSpc>
                <a:spcPct val="90000"/>
              </a:lnSpc>
              <a:spcAft>
                <a:spcPts val="600"/>
              </a:spcAft>
            </a:pPr>
            <a:r>
              <a:rPr lang="en-US" dirty="0">
                <a:hlinkClick r:id="rId3" tooltip="ELIZA"/>
              </a:rPr>
              <a:t>ELIZA</a:t>
            </a:r>
            <a:r>
              <a:rPr lang="en-US" dirty="0"/>
              <a:t> was a tongue-in-cheek simulation</a:t>
            </a:r>
          </a:p>
          <a:p>
            <a:pPr>
              <a:lnSpc>
                <a:spcPct val="90000"/>
              </a:lnSpc>
              <a:spcAft>
                <a:spcPts val="600"/>
              </a:spcAft>
            </a:pPr>
            <a:r>
              <a:rPr lang="en-US" dirty="0"/>
              <a:t>of a </a:t>
            </a:r>
            <a:r>
              <a:rPr lang="en-US" dirty="0">
                <a:hlinkClick r:id="rId4" tooltip="Carl Rogers"/>
              </a:rPr>
              <a:t>Rogerian</a:t>
            </a:r>
            <a:r>
              <a:rPr lang="en-US" dirty="0"/>
              <a:t> therapist</a:t>
            </a:r>
          </a:p>
          <a:p>
            <a:pPr>
              <a:lnSpc>
                <a:spcPct val="90000"/>
              </a:lnSpc>
              <a:spcAft>
                <a:spcPts val="600"/>
              </a:spcAft>
            </a:pPr>
            <a:endParaRPr lang="en-US" sz="1100" dirty="0">
              <a:gradFill>
                <a:gsLst>
                  <a:gs pos="2917">
                    <a:schemeClr val="tx1"/>
                  </a:gs>
                  <a:gs pos="30000">
                    <a:schemeClr val="tx1"/>
                  </a:gs>
                </a:gsLst>
                <a:lin ang="5400000" scaled="0"/>
              </a:gradFill>
            </a:endParaRPr>
          </a:p>
          <a:p>
            <a:pPr>
              <a:lnSpc>
                <a:spcPct val="90000"/>
              </a:lnSpc>
              <a:spcAft>
                <a:spcPts val="600"/>
              </a:spcAft>
            </a:pPr>
            <a:r>
              <a:rPr lang="en-US" dirty="0">
                <a:gradFill>
                  <a:gsLst>
                    <a:gs pos="2917">
                      <a:schemeClr val="tx1"/>
                    </a:gs>
                    <a:gs pos="30000">
                      <a:schemeClr val="tx1"/>
                    </a:gs>
                  </a:gsLst>
                  <a:lin ang="5400000" scaled="0"/>
                </a:gradFill>
              </a:rPr>
              <a:t>Named after Eliza Doolittle from Pygmalion ( or My Fair Lady )</a:t>
            </a:r>
            <a:br>
              <a:rPr lang="en-US" dirty="0">
                <a:gradFill>
                  <a:gsLst>
                    <a:gs pos="2917">
                      <a:schemeClr val="tx1"/>
                    </a:gs>
                    <a:gs pos="30000">
                      <a:schemeClr val="tx1"/>
                    </a:gs>
                  </a:gsLst>
                  <a:lin ang="5400000" scaled="0"/>
                </a:gradFill>
              </a:rPr>
            </a:br>
            <a:endParaRPr lang="en-US" dirty="0">
              <a:gradFill>
                <a:gsLst>
                  <a:gs pos="2917">
                    <a:schemeClr val="tx1"/>
                  </a:gs>
                  <a:gs pos="30000">
                    <a:schemeClr val="tx1"/>
                  </a:gs>
                </a:gsLst>
                <a:lin ang="5400000" scaled="0"/>
              </a:gradFill>
            </a:endParaRPr>
          </a:p>
          <a:p>
            <a:pPr>
              <a:lnSpc>
                <a:spcPct val="90000"/>
              </a:lnSpc>
              <a:spcAft>
                <a:spcPts val="600"/>
              </a:spcAft>
            </a:pPr>
            <a:r>
              <a:rPr lang="en-US" dirty="0">
                <a:gradFill>
                  <a:gsLst>
                    <a:gs pos="2917">
                      <a:schemeClr val="tx1"/>
                    </a:gs>
                    <a:gs pos="30000">
                      <a:schemeClr val="tx1"/>
                    </a:gs>
                  </a:gsLst>
                  <a:lin ang="5400000" scaled="0"/>
                </a:gradFill>
              </a:rPr>
              <a:t>Written by </a:t>
            </a:r>
            <a:r>
              <a:rPr lang="en-US" b="1" dirty="0" err="1">
                <a:gradFill>
                  <a:gsLst>
                    <a:gs pos="2917">
                      <a:schemeClr val="tx1"/>
                    </a:gs>
                    <a:gs pos="30000">
                      <a:schemeClr val="tx1"/>
                    </a:gs>
                  </a:gsLst>
                  <a:lin ang="5400000" scaled="0"/>
                </a:gradFill>
              </a:rPr>
              <a:t>Joeseph</a:t>
            </a:r>
            <a:r>
              <a:rPr lang="en-US" b="1" dirty="0">
                <a:gradFill>
                  <a:gsLst>
                    <a:gs pos="2917">
                      <a:schemeClr val="tx1"/>
                    </a:gs>
                    <a:gs pos="30000">
                      <a:schemeClr val="tx1"/>
                    </a:gs>
                  </a:gsLst>
                  <a:lin ang="5400000" scaled="0"/>
                </a:gradFill>
              </a:rPr>
              <a:t> </a:t>
            </a:r>
            <a:r>
              <a:rPr lang="en-US" b="1" dirty="0" err="1">
                <a:gradFill>
                  <a:gsLst>
                    <a:gs pos="2917">
                      <a:schemeClr val="tx1"/>
                    </a:gs>
                    <a:gs pos="30000">
                      <a:schemeClr val="tx1"/>
                    </a:gs>
                  </a:gsLst>
                  <a:lin ang="5400000" scaled="0"/>
                </a:gradFill>
              </a:rPr>
              <a:t>Weizenbau</a:t>
            </a:r>
            <a:r>
              <a:rPr lang="en-US" b="1" dirty="0">
                <a:gradFill>
                  <a:gsLst>
                    <a:gs pos="2917">
                      <a:schemeClr val="tx1"/>
                    </a:gs>
                    <a:gs pos="30000">
                      <a:schemeClr val="tx1"/>
                    </a:gs>
                  </a:gsLst>
                  <a:lin ang="5400000" scaled="0"/>
                </a:gradFill>
              </a:rPr>
              <a:t> </a:t>
            </a:r>
            <a:r>
              <a:rPr lang="en-US" dirty="0">
                <a:gradFill>
                  <a:gsLst>
                    <a:gs pos="2917">
                      <a:schemeClr val="tx1"/>
                    </a:gs>
                    <a:gs pos="30000">
                      <a:schemeClr val="tx1"/>
                    </a:gs>
                  </a:gsLst>
                  <a:lin ang="5400000" scaled="0"/>
                </a:gradFill>
              </a:rPr>
              <a:t>between </a:t>
            </a:r>
            <a:r>
              <a:rPr lang="en-US" b="1" dirty="0">
                <a:gradFill>
                  <a:gsLst>
                    <a:gs pos="2917">
                      <a:schemeClr val="tx1"/>
                    </a:gs>
                    <a:gs pos="30000">
                      <a:schemeClr val="tx1"/>
                    </a:gs>
                  </a:gsLst>
                  <a:lin ang="5400000" scaled="0"/>
                </a:gradFill>
              </a:rPr>
              <a:t>1964</a:t>
            </a:r>
            <a:r>
              <a:rPr lang="en-US" dirty="0">
                <a:gradFill>
                  <a:gsLst>
                    <a:gs pos="2917">
                      <a:schemeClr val="tx1"/>
                    </a:gs>
                    <a:gs pos="30000">
                      <a:schemeClr val="tx1"/>
                    </a:gs>
                  </a:gsLst>
                  <a:lin ang="5400000" scaled="0"/>
                </a:gradFill>
              </a:rPr>
              <a:t> and </a:t>
            </a:r>
            <a:r>
              <a:rPr lang="en-US" b="1" dirty="0">
                <a:gradFill>
                  <a:gsLst>
                    <a:gs pos="2917">
                      <a:schemeClr val="tx1"/>
                    </a:gs>
                    <a:gs pos="30000">
                      <a:schemeClr val="tx1"/>
                    </a:gs>
                  </a:gsLst>
                  <a:lin ang="5400000" scaled="0"/>
                </a:gradFill>
              </a:rPr>
              <a:t>1966</a:t>
            </a:r>
            <a:r>
              <a:rPr lang="en-US" dirty="0">
                <a:gradFill>
                  <a:gsLst>
                    <a:gs pos="2917">
                      <a:schemeClr val="tx1"/>
                    </a:gs>
                    <a:gs pos="30000">
                      <a:schemeClr val="tx1"/>
                    </a:gs>
                  </a:gsLst>
                  <a:lin ang="5400000" scaled="0"/>
                </a:gradFill>
              </a:rPr>
              <a:t> at the MIT Artificial Intelligence Laboratory</a:t>
            </a:r>
          </a:p>
          <a:p>
            <a:pPr>
              <a:lnSpc>
                <a:spcPct val="90000"/>
              </a:lnSpc>
              <a:spcAft>
                <a:spcPts val="600"/>
              </a:spcAft>
            </a:pPr>
            <a:endParaRPr lang="en-US" dirty="0">
              <a:gradFill>
                <a:gsLst>
                  <a:gs pos="2917">
                    <a:schemeClr val="tx1"/>
                  </a:gs>
                  <a:gs pos="30000">
                    <a:schemeClr val="tx1"/>
                  </a:gs>
                </a:gsLst>
                <a:lin ang="5400000" scaled="0"/>
              </a:gradFill>
            </a:endParaRPr>
          </a:p>
          <a:p>
            <a:pPr>
              <a:lnSpc>
                <a:spcPct val="90000"/>
              </a:lnSpc>
              <a:spcAft>
                <a:spcPts val="600"/>
              </a:spcAft>
            </a:pPr>
            <a:r>
              <a:rPr lang="en-US" sz="1600" dirty="0">
                <a:gradFill>
                  <a:gsLst>
                    <a:gs pos="2917">
                      <a:schemeClr val="tx1"/>
                    </a:gs>
                    <a:gs pos="30000">
                      <a:schemeClr val="tx1"/>
                    </a:gs>
                  </a:gsLst>
                  <a:lin ang="5400000" scaled="0"/>
                </a:gradFill>
                <a:hlinkClick r:id="rId5"/>
              </a:rPr>
              <a:t>http://www.med-ai.com/models/eliza.html</a:t>
            </a:r>
            <a:r>
              <a:rPr lang="en-US" sz="16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75851697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1241426"/>
            <a:ext cx="5486399" cy="1098762"/>
          </a:xfrm>
        </p:spPr>
        <p:txBody>
          <a:bodyPr/>
          <a:lstStyle/>
          <a:p>
            <a:r>
              <a:rPr lang="en-US" dirty="0"/>
              <a:t>Parry</a:t>
            </a:r>
          </a:p>
        </p:txBody>
      </p:sp>
      <p:pic>
        <p:nvPicPr>
          <p:cNvPr id="6" name="Picture Placeholder 5"/>
          <p:cNvPicPr>
            <a:picLocks noGrp="1" noChangeAspect="1"/>
          </p:cNvPicPr>
          <p:nvPr>
            <p:ph type="pic" sz="quarter" idx="10"/>
          </p:nvPr>
        </p:nvPicPr>
        <p:blipFill>
          <a:blip r:embed="rId2"/>
          <a:srcRect l="20367" r="20367"/>
          <a:stretch>
            <a:fillRect/>
          </a:stretch>
        </p:blipFill>
        <p:spPr/>
      </p:pic>
      <p:pic>
        <p:nvPicPr>
          <p:cNvPr id="7" name="Picture 6"/>
          <p:cNvPicPr>
            <a:picLocks noChangeAspect="1"/>
          </p:cNvPicPr>
          <p:nvPr/>
        </p:nvPicPr>
        <p:blipFill>
          <a:blip r:embed="rId2"/>
          <a:stretch>
            <a:fillRect/>
          </a:stretch>
        </p:blipFill>
        <p:spPr>
          <a:xfrm>
            <a:off x="4694237" y="-1"/>
            <a:ext cx="7742238" cy="6994525"/>
          </a:xfrm>
          <a:prstGeom prst="rect">
            <a:avLst/>
          </a:prstGeom>
        </p:spPr>
      </p:pic>
      <p:sp>
        <p:nvSpPr>
          <p:cNvPr id="8" name="TextBox 7"/>
          <p:cNvSpPr txBox="1"/>
          <p:nvPr/>
        </p:nvSpPr>
        <p:spPr>
          <a:xfrm>
            <a:off x="274639" y="2052758"/>
            <a:ext cx="2521459"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The psychopath</a:t>
            </a:r>
          </a:p>
        </p:txBody>
      </p:sp>
      <p:sp>
        <p:nvSpPr>
          <p:cNvPr id="3" name="TextBox 2"/>
          <p:cNvSpPr txBox="1"/>
          <p:nvPr/>
        </p:nvSpPr>
        <p:spPr>
          <a:xfrm>
            <a:off x="292396" y="2787551"/>
            <a:ext cx="4267200" cy="794064"/>
          </a:xfrm>
          <a:prstGeom prst="rect">
            <a:avLst/>
          </a:prstGeom>
          <a:noFill/>
        </p:spPr>
        <p:txBody>
          <a:bodyPr wrap="square" lIns="182880" tIns="146304" rIns="182880" bIns="146304" rtlCol="0">
            <a:spAutoFit/>
          </a:bodyPr>
          <a:lstStyle/>
          <a:p>
            <a:pPr>
              <a:lnSpc>
                <a:spcPct val="90000"/>
              </a:lnSpc>
              <a:spcAft>
                <a:spcPts val="600"/>
              </a:spcAft>
            </a:pPr>
            <a:r>
              <a:rPr lang="en-US" dirty="0"/>
              <a:t>written in 1972 by psychiatrist </a:t>
            </a:r>
            <a:r>
              <a:rPr lang="en-US" u="sng" dirty="0">
                <a:hlinkClick r:id="rId3" tooltip="Kenneth Colby"/>
              </a:rPr>
              <a:t>Kenneth Colby</a:t>
            </a:r>
            <a:endParaRPr lang="en-US" sz="2400" dirty="0">
              <a:gradFill>
                <a:gsLst>
                  <a:gs pos="2917">
                    <a:schemeClr val="tx1"/>
                  </a:gs>
                  <a:gs pos="30000">
                    <a:schemeClr val="tx1"/>
                  </a:gs>
                </a:gsLst>
                <a:lin ang="5400000" scaled="0"/>
              </a:gradFill>
            </a:endParaRPr>
          </a:p>
        </p:txBody>
      </p:sp>
      <p:sp>
        <p:nvSpPr>
          <p:cNvPr id="5" name="TextBox 4"/>
          <p:cNvSpPr txBox="1"/>
          <p:nvPr/>
        </p:nvSpPr>
        <p:spPr>
          <a:xfrm>
            <a:off x="292396" y="3519664"/>
            <a:ext cx="4347409" cy="871008"/>
          </a:xfrm>
          <a:prstGeom prst="rect">
            <a:avLst/>
          </a:prstGeom>
          <a:noFill/>
        </p:spPr>
        <p:txBody>
          <a:bodyPr wrap="none" lIns="182880" tIns="146304" rIns="182880" bIns="146304" rtlCol="0">
            <a:spAutoFit/>
          </a:bodyPr>
          <a:lstStyle/>
          <a:p>
            <a:pPr>
              <a:lnSpc>
                <a:spcPct val="90000"/>
              </a:lnSpc>
              <a:spcAft>
                <a:spcPts val="600"/>
              </a:spcAft>
            </a:pPr>
            <a:r>
              <a:rPr lang="en-US" dirty="0"/>
              <a:t>PARRY attempted to simulate a person </a:t>
            </a:r>
          </a:p>
          <a:p>
            <a:pPr>
              <a:lnSpc>
                <a:spcPct val="90000"/>
              </a:lnSpc>
              <a:spcAft>
                <a:spcPts val="600"/>
              </a:spcAft>
            </a:pPr>
            <a:r>
              <a:rPr lang="en-US" dirty="0"/>
              <a:t>with </a:t>
            </a:r>
            <a:r>
              <a:rPr lang="en-US" u="sng" dirty="0">
                <a:hlinkClick r:id="rId4" tooltip="Paranoid schizophrenia"/>
              </a:rPr>
              <a:t>paranoid schizophrenia</a:t>
            </a:r>
            <a:endParaRPr lang="en-US" sz="2400" dirty="0">
              <a:gradFill>
                <a:gsLst>
                  <a:gs pos="2917">
                    <a:schemeClr val="tx1"/>
                  </a:gs>
                  <a:gs pos="30000">
                    <a:schemeClr val="tx1"/>
                  </a:gs>
                </a:gsLst>
                <a:lin ang="5400000" scaled="0"/>
              </a:gradFill>
            </a:endParaRPr>
          </a:p>
        </p:txBody>
      </p:sp>
      <p:sp>
        <p:nvSpPr>
          <p:cNvPr id="9" name="TextBox 8"/>
          <p:cNvSpPr txBox="1"/>
          <p:nvPr/>
        </p:nvSpPr>
        <p:spPr>
          <a:xfrm>
            <a:off x="296700" y="4794788"/>
            <a:ext cx="4222246" cy="871008"/>
          </a:xfrm>
          <a:prstGeom prst="rect">
            <a:avLst/>
          </a:prstGeom>
          <a:noFill/>
        </p:spPr>
        <p:txBody>
          <a:bodyPr wrap="none" lIns="182880" tIns="146304" rIns="182880" bIns="146304" rtlCol="0">
            <a:spAutoFit/>
          </a:bodyPr>
          <a:lstStyle/>
          <a:p>
            <a:pPr>
              <a:lnSpc>
                <a:spcPct val="90000"/>
              </a:lnSpc>
              <a:spcAft>
                <a:spcPts val="600"/>
              </a:spcAft>
            </a:pPr>
            <a:r>
              <a:rPr lang="en-US" dirty="0"/>
              <a:t>In 1972 Eliza Met Parry </a:t>
            </a:r>
          </a:p>
          <a:p>
            <a:pPr>
              <a:lnSpc>
                <a:spcPct val="90000"/>
              </a:lnSpc>
              <a:spcAft>
                <a:spcPts val="600"/>
              </a:spcAft>
            </a:pPr>
            <a:r>
              <a:rPr lang="en-US" dirty="0"/>
              <a:t>Where they hooked up over </a:t>
            </a:r>
            <a:r>
              <a:rPr lang="en-US" dirty="0">
                <a:hlinkClick r:id="rId5" tooltip="ARPANET"/>
              </a:rPr>
              <a:t>ARPANET</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148174021"/>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B1B2F3F2-0B4F-4209-B007-CB76AE668BD4}" vid="{5E751991-B51F-49F7-957F-139A6D02B770}"/>
    </a:ext>
  </a:extLst>
</a:theme>
</file>

<file path=ppt/theme/theme4.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5.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6.xml><?xml version="1.0" encoding="utf-8"?>
<a:theme xmlns:a="http://schemas.openxmlformats.org/drawingml/2006/main" name="5-50033_TR23_BO_CT_Template">
  <a:themeElements>
    <a:clrScheme name="TR23">
      <a:dk1>
        <a:srgbClr val="505050"/>
      </a:dk1>
      <a:lt1>
        <a:srgbClr val="FFFFFF"/>
      </a:lt1>
      <a:dk2>
        <a:srgbClr val="0078D7"/>
      </a:dk2>
      <a:lt2>
        <a:srgbClr val="F8F8F8"/>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3_BO_CT_Template.potx [Read-Only]" id="{1530D5E8-20CA-4CF3-8212-8BA00317751E}" vid="{ACFB5AF2-7E03-452D-A202-569D7361D7E7}"/>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Dan Driscoll; Mike Hall</External_x0020_Speaker>
    <m6878b9dd7994da4ba144f95347d99c6 xmlns="01c77077-aee4-4b5f-bd4e-9cd40a6fff29">
      <Terms xmlns="http://schemas.microsoft.com/office/infopath/2007/PartnerControls"/>
    </m6878b9dd7994da4ba144f95347d99c6>
    <Presentation_x0020_Date xmlns="01c77077-aee4-4b5f-bd4e-9cd40a6fff29">2016-03-30T07:00:00+00:00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B821</Session_x0020_Cod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Build 2016</TermName>
          <TermId xmlns="http://schemas.microsoft.com/office/infopath/2007/PartnerControls">da8a10b5-9bc3-4217-80aa-6b60d6ec1cee</TermId>
        </TermInfo>
      </Terms>
    </TaxKeywordTaxHTField>
    <TaxCatchAll xmlns="230e9df3-be65-4c73-a93b-d1236ebd677e">
      <Value>48</Value>
      <Value>47</Value>
      <Value>46</Value>
      <Value>49</Value>
    </TaxCatchAll>
  </documentManagement>
</p:properties>
</file>

<file path=customXml/item3.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sharepoint/v3"/>
    <ds:schemaRef ds:uri="http://purl.org/dc/terms/"/>
    <ds:schemaRef ds:uri="01c77077-aee4-4b5f-bd4e-9cd40a6fff29"/>
    <ds:schemaRef ds:uri="http://schemas.microsoft.com/office/2006/documentManagement/types"/>
    <ds:schemaRef ds:uri="http://schemas.microsoft.com/office/2006/metadata/properties"/>
    <ds:schemaRef ds:uri="http://purl.org/dc/elements/1.1/"/>
    <ds:schemaRef ds:uri="http://schemas.openxmlformats.org/package/2006/metadata/core-properties"/>
    <ds:schemaRef ds:uri="8ff673fc-3231-4e3a-893b-6d7f7cd32766"/>
    <ds:schemaRef ds:uri="http://schemas.microsoft.com/office/infopath/2007/PartnerControls"/>
    <ds:schemaRef ds:uri="230e9df3-be65-4c73-a93b-d1236ebd677e"/>
    <ds:schemaRef ds:uri="http://www.w3.org/XML/1998/namespace"/>
    <ds:schemaRef ds:uri="http://purl.org/dc/dcmitype/"/>
  </ds:schemaRefs>
</ds:datastoreItem>
</file>

<file path=customXml/itemProps3.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10216</TotalTime>
  <Words>970</Words>
  <Application>Microsoft Office PowerPoint</Application>
  <PresentationFormat>Custom</PresentationFormat>
  <Paragraphs>245</Paragraphs>
  <Slides>56</Slides>
  <Notes>5</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56</vt:i4>
      </vt:variant>
    </vt:vector>
  </HeadingPairs>
  <TitlesOfParts>
    <vt:vector size="69" baseType="lpstr">
      <vt:lpstr>Arial</vt:lpstr>
      <vt:lpstr>Arial Rounded MT Bold</vt:lpstr>
      <vt:lpstr>Calibri</vt:lpstr>
      <vt:lpstr>Consolas</vt:lpstr>
      <vt:lpstr>Segoe UI</vt:lpstr>
      <vt:lpstr>Segoe UI Light</vt:lpstr>
      <vt:lpstr>Wingdings</vt:lpstr>
      <vt:lpstr>5-30721_Build_2016_Template_Light</vt:lpstr>
      <vt:lpstr>5-30721_Build_2016_Template_Dark</vt:lpstr>
      <vt:lpstr>5-30711_TR22_BO_CT_Template</vt:lpstr>
      <vt:lpstr>COLOR TEMPLATE</vt:lpstr>
      <vt:lpstr>5_COLOR TEMPLATE</vt:lpstr>
      <vt:lpstr>5-50033_TR23_BO_CT_Template</vt:lpstr>
      <vt:lpstr>The Bot Framework</vt:lpstr>
      <vt:lpstr>Lord Byron </vt:lpstr>
      <vt:lpstr>Augusta Ada Byron</vt:lpstr>
      <vt:lpstr>Ada Lovelace</vt:lpstr>
      <vt:lpstr>Ada Lovelace</vt:lpstr>
      <vt:lpstr>Alan Turing</vt:lpstr>
      <vt:lpstr>PowerPoint Presentation</vt:lpstr>
      <vt:lpstr>Eliza</vt:lpstr>
      <vt:lpstr>Parry</vt:lpstr>
      <vt:lpstr>PowerPoint Presentation</vt:lpstr>
      <vt:lpstr>Why we are here  www.botathon.ai</vt:lpstr>
      <vt:lpstr>Agenda</vt:lpstr>
      <vt:lpstr>Technology Needed today Node</vt:lpstr>
      <vt:lpstr>Content</vt:lpstr>
      <vt:lpstr>Content</vt:lpstr>
      <vt:lpstr>Content</vt:lpstr>
      <vt:lpstr>PowerPoint Presentation</vt:lpstr>
      <vt:lpstr>PowerPoint Presentation</vt:lpstr>
      <vt:lpstr>PowerPoint Presentation</vt:lpstr>
      <vt:lpstr>Hello World</vt:lpstr>
      <vt:lpstr>PowerPoint Presentation</vt:lpstr>
      <vt:lpstr>Universal Bot</vt:lpstr>
      <vt:lpstr>Chat &amp; Console Connector</vt:lpstr>
      <vt:lpstr>PowerPoint Presentation</vt:lpstr>
      <vt:lpstr>Demo: SimpleBot</vt:lpstr>
      <vt:lpstr>Conversation 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Persisting Data</vt:lpstr>
      <vt:lpstr>Determining Intent</vt:lpstr>
      <vt:lpstr>PowerPoint Presentation</vt:lpstr>
      <vt:lpstr>PowerPoint Presentation</vt:lpstr>
      <vt:lpstr>PowerPoint Presentation</vt:lpstr>
      <vt:lpstr>PowerPoint Presentation</vt:lpstr>
      <vt:lpstr>Intent Recognizers</vt:lpstr>
      <vt:lpstr>NLP not NLP</vt:lpstr>
      <vt:lpstr>NLP not NLP</vt:lpstr>
      <vt:lpstr>PowerPoint Presentation</vt:lpstr>
      <vt:lpstr>PowerPoint Presentation</vt:lpstr>
      <vt:lpstr>PowerPoint Presentation</vt:lpstr>
      <vt:lpstr>PowerPoint Presentation</vt:lpstr>
      <vt:lpstr>PowerPoint Presentation</vt:lpstr>
      <vt:lpstr>PowerPoint Presentation</vt:lpstr>
      <vt:lpstr>HOL Conventions Used</vt:lpstr>
      <vt:lpstr>HOL Extras</vt:lpstr>
      <vt:lpstr>HOL – Get Started</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Conversational Bot: From 0 to 60</dc:title>
  <dc:subject>&lt;Speech title here&gt;</dc:subject>
  <dc:creator>Shows</dc:creator>
  <cp:keywords>Microsoft Build 2016</cp:keywords>
  <dc:description>Template: Mitchell Derrey, Silver Fox Productions
Formatting: 
Audience Type:</dc:description>
  <cp:lastModifiedBy>Daniel Egan</cp:lastModifiedBy>
  <cp:revision>87</cp:revision>
  <dcterms:created xsi:type="dcterms:W3CDTF">2016-03-30T17:18:35Z</dcterms:created>
  <dcterms:modified xsi:type="dcterms:W3CDTF">2016-10-07T19:42:25Z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